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7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9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pa\Feb%202015\Representations1\PPT%20to%20MoS\Alloy%20Steel%20Production%20and%20Estimat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1" dirty="0">
                <a:solidFill>
                  <a:schemeClr val="tx1"/>
                </a:solidFill>
              </a:rPr>
              <a:t>Alloy Steel Production in India*</a:t>
            </a:r>
          </a:p>
          <a:p>
            <a:pPr>
              <a:defRPr/>
            </a:pPr>
            <a:r>
              <a:rPr lang="en-IN" b="1" baseline="0" dirty="0">
                <a:solidFill>
                  <a:schemeClr val="tx1"/>
                </a:solidFill>
              </a:rPr>
              <a:t>(Million Tonnes)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Sheet1!$H$31:$H$34</c:f>
              <c:strCache>
                <c:ptCount val="4"/>
                <c:pt idx="0">
                  <c:v>FY05</c:v>
                </c:pt>
                <c:pt idx="1">
                  <c:v>FY10</c:v>
                </c:pt>
                <c:pt idx="2">
                  <c:v>FY17</c:v>
                </c:pt>
                <c:pt idx="3">
                  <c:v>FY25E</c:v>
                </c:pt>
              </c:strCache>
            </c:strRef>
          </c:cat>
          <c:val>
            <c:numRef>
              <c:f>Sheet1!$I$31:$I$34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3.5</c:v>
                </c:pt>
                <c:pt idx="2">
                  <c:v>6.5</c:v>
                </c:pt>
                <c:pt idx="3" formatCode="0.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7-4CBA-BE88-D1813ED1A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518744"/>
        <c:axId val="563518088"/>
      </c:barChart>
      <c:catAx>
        <c:axId val="56351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18088"/>
        <c:crosses val="autoZero"/>
        <c:auto val="1"/>
        <c:lblAlgn val="ctr"/>
        <c:lblOffset val="100"/>
        <c:noMultiLvlLbl val="0"/>
      </c:catAx>
      <c:valAx>
        <c:axId val="563518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351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FF9C7-52F3-4A87-87C9-7DC5833C2EA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58EB-18B3-4233-AE81-C1BA2FBF957A}">
      <dgm:prSet phldrT="[Text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Steel Industry</a:t>
          </a:r>
        </a:p>
      </dgm:t>
    </dgm:pt>
    <dgm:pt modelId="{47072CC7-1012-433E-8095-B16A2758DB4C}" type="parTrans" cxnId="{BEA9309E-7D0B-4A44-9A4F-99642010222F}">
      <dgm:prSet/>
      <dgm:spPr/>
      <dgm:t>
        <a:bodyPr/>
        <a:lstStyle/>
        <a:p>
          <a:endParaRPr lang="en-US"/>
        </a:p>
      </dgm:t>
    </dgm:pt>
    <dgm:pt modelId="{E473ABA5-F05A-4F53-9B50-F0B39706986A}" type="sibTrans" cxnId="{BEA9309E-7D0B-4A44-9A4F-99642010222F}">
      <dgm:prSet/>
      <dgm:spPr/>
      <dgm:t>
        <a:bodyPr/>
        <a:lstStyle/>
        <a:p>
          <a:endParaRPr lang="en-US"/>
        </a:p>
      </dgm:t>
    </dgm:pt>
    <dgm:pt modelId="{3841AD09-3C60-4370-A798-836A06A2CC6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Flat Products</a:t>
          </a:r>
        </a:p>
      </dgm:t>
    </dgm:pt>
    <dgm:pt modelId="{3AD2E6AD-0A59-493F-BDE1-E76C410DDBD3}" type="parTrans" cxnId="{009C62B4-8FE2-437D-8C62-6ECD78E36CA5}">
      <dgm:prSet/>
      <dgm:spPr/>
      <dgm:t>
        <a:bodyPr/>
        <a:lstStyle/>
        <a:p>
          <a:endParaRPr lang="en-US"/>
        </a:p>
      </dgm:t>
    </dgm:pt>
    <dgm:pt modelId="{0C7BF47D-3B58-4BFA-8651-6AED4E1C9973}" type="sibTrans" cxnId="{009C62B4-8FE2-437D-8C62-6ECD78E36CA5}">
      <dgm:prSet/>
      <dgm:spPr/>
      <dgm:t>
        <a:bodyPr/>
        <a:lstStyle/>
        <a:p>
          <a:endParaRPr lang="en-US"/>
        </a:p>
      </dgm:t>
    </dgm:pt>
    <dgm:pt modelId="{2E220DFA-368F-4F78-A490-CAFC6B149A01}">
      <dgm:prSet phldrT="[Text]" custT="1"/>
      <dgm:spPr>
        <a:gradFill rotWithShape="0">
          <a:gsLst>
            <a:gs pos="0">
              <a:schemeClr val="accent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Long Products</a:t>
          </a:r>
        </a:p>
      </dgm:t>
    </dgm:pt>
    <dgm:pt modelId="{10EB9F63-A388-4B12-9D94-82DF06E94E9B}" type="parTrans" cxnId="{B883E010-80DF-43C1-BDBF-5713F4129CC6}">
      <dgm:prSet/>
      <dgm:spPr/>
      <dgm:t>
        <a:bodyPr/>
        <a:lstStyle/>
        <a:p>
          <a:endParaRPr lang="en-US"/>
        </a:p>
      </dgm:t>
    </dgm:pt>
    <dgm:pt modelId="{81BD0B8E-0CE3-433E-B0AD-9851340FF6A8}" type="sibTrans" cxnId="{B883E010-80DF-43C1-BDBF-5713F4129CC6}">
      <dgm:prSet/>
      <dgm:spPr/>
      <dgm:t>
        <a:bodyPr/>
        <a:lstStyle/>
        <a:p>
          <a:endParaRPr lang="en-US"/>
        </a:p>
      </dgm:t>
    </dgm:pt>
    <dgm:pt modelId="{B380C21A-D9FA-4A94-BD0F-9DD67D562890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Mild Steel, High Carbon, &amp; Construction </a:t>
          </a:r>
        </a:p>
      </dgm:t>
    </dgm:pt>
    <dgm:pt modelId="{13651BA2-57D4-433D-90C3-B8421922B70A}" type="parTrans" cxnId="{1FD8D77E-BE5A-475B-9895-018FC458C91C}">
      <dgm:prSet/>
      <dgm:spPr/>
      <dgm:t>
        <a:bodyPr/>
        <a:lstStyle/>
        <a:p>
          <a:endParaRPr lang="en-US"/>
        </a:p>
      </dgm:t>
    </dgm:pt>
    <dgm:pt modelId="{21BCAC54-EBED-475A-9916-922F7C252989}" type="sibTrans" cxnId="{1FD8D77E-BE5A-475B-9895-018FC458C91C}">
      <dgm:prSet/>
      <dgm:spPr/>
      <dgm:t>
        <a:bodyPr/>
        <a:lstStyle/>
        <a:p>
          <a:endParaRPr lang="en-US"/>
        </a:p>
      </dgm:t>
    </dgm:pt>
    <dgm:pt modelId="{2E927BC4-26AD-4394-961B-59567E01324A}">
      <dgm:prSet custT="1"/>
      <dgm:spPr>
        <a:gradFill rotWithShape="0">
          <a:gsLst>
            <a:gs pos="0">
              <a:schemeClr val="accent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Alloy Steel</a:t>
          </a:r>
        </a:p>
        <a:p>
          <a:r>
            <a:rPr lang="en-US" sz="1800" b="1" dirty="0">
              <a:solidFill>
                <a:srgbClr val="002060"/>
              </a:solidFill>
            </a:rPr>
            <a:t>&amp; Stainless Steel</a:t>
          </a:r>
        </a:p>
      </dgm:t>
    </dgm:pt>
    <dgm:pt modelId="{D48E0BD6-44D9-40A7-9A21-31DFCD3FD44E}" type="parTrans" cxnId="{87AB1412-00DE-4924-BE9B-C08010161E83}">
      <dgm:prSet/>
      <dgm:spPr/>
      <dgm:t>
        <a:bodyPr/>
        <a:lstStyle/>
        <a:p>
          <a:endParaRPr lang="en-US"/>
        </a:p>
      </dgm:t>
    </dgm:pt>
    <dgm:pt modelId="{25359E63-A2D0-40F7-8B46-4E2EEB140DFB}" type="sibTrans" cxnId="{87AB1412-00DE-4924-BE9B-C08010161E83}">
      <dgm:prSet/>
      <dgm:spPr/>
      <dgm:t>
        <a:bodyPr/>
        <a:lstStyle/>
        <a:p>
          <a:endParaRPr lang="en-US"/>
        </a:p>
      </dgm:t>
    </dgm:pt>
    <dgm:pt modelId="{1ABFB75E-13B7-4800-AAC1-DE93F2D67866}" type="pres">
      <dgm:prSet presAssocID="{CC3FF9C7-52F3-4A87-87C9-7DC5833C2E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D5A968-F98A-4DEA-8BA9-0BA53F52821A}" type="pres">
      <dgm:prSet presAssocID="{CC3FF9C7-52F3-4A87-87C9-7DC5833C2EA8}" presName="hierFlow" presStyleCnt="0"/>
      <dgm:spPr/>
    </dgm:pt>
    <dgm:pt modelId="{F5242F04-2294-4946-940B-A99B79C01211}" type="pres">
      <dgm:prSet presAssocID="{CC3FF9C7-52F3-4A87-87C9-7DC5833C2E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0CBB95B-A8B8-4EE5-9088-B1E307A3F173}" type="pres">
      <dgm:prSet presAssocID="{E55558EB-18B3-4233-AE81-C1BA2FBF957A}" presName="Name14" presStyleCnt="0"/>
      <dgm:spPr/>
    </dgm:pt>
    <dgm:pt modelId="{030AC829-6B7C-4555-A8DE-1586B83A8752}" type="pres">
      <dgm:prSet presAssocID="{E55558EB-18B3-4233-AE81-C1BA2FBF957A}" presName="level1Shape" presStyleLbl="node0" presStyleIdx="0" presStyleCnt="1">
        <dgm:presLayoutVars>
          <dgm:chPref val="3"/>
        </dgm:presLayoutVars>
      </dgm:prSet>
      <dgm:spPr/>
    </dgm:pt>
    <dgm:pt modelId="{C5F1A3BF-5189-442D-9803-5762FF4D8876}" type="pres">
      <dgm:prSet presAssocID="{E55558EB-18B3-4233-AE81-C1BA2FBF957A}" presName="hierChild2" presStyleCnt="0"/>
      <dgm:spPr/>
    </dgm:pt>
    <dgm:pt modelId="{50375891-A7DB-4FB8-84CF-6EC0160C5E3F}" type="pres">
      <dgm:prSet presAssocID="{3AD2E6AD-0A59-493F-BDE1-E76C410DDBD3}" presName="Name19" presStyleLbl="parChTrans1D2" presStyleIdx="0" presStyleCnt="2"/>
      <dgm:spPr/>
    </dgm:pt>
    <dgm:pt modelId="{86786587-CEFA-4CB9-800F-A214C1125A8B}" type="pres">
      <dgm:prSet presAssocID="{3841AD09-3C60-4370-A798-836A06A2CC61}" presName="Name21" presStyleCnt="0"/>
      <dgm:spPr/>
    </dgm:pt>
    <dgm:pt modelId="{C192D32A-D02C-4E23-9BE7-C862B3B2FF79}" type="pres">
      <dgm:prSet presAssocID="{3841AD09-3C60-4370-A798-836A06A2CC61}" presName="level2Shape" presStyleLbl="node2" presStyleIdx="0" presStyleCnt="2"/>
      <dgm:spPr/>
    </dgm:pt>
    <dgm:pt modelId="{E01F33A7-693F-4A2B-9609-FC7918469BE9}" type="pres">
      <dgm:prSet presAssocID="{3841AD09-3C60-4370-A798-836A06A2CC61}" presName="hierChild3" presStyleCnt="0"/>
      <dgm:spPr/>
    </dgm:pt>
    <dgm:pt modelId="{36FE1950-86F3-4A22-A466-66558EBF2432}" type="pres">
      <dgm:prSet presAssocID="{10EB9F63-A388-4B12-9D94-82DF06E94E9B}" presName="Name19" presStyleLbl="parChTrans1D2" presStyleIdx="1" presStyleCnt="2"/>
      <dgm:spPr/>
    </dgm:pt>
    <dgm:pt modelId="{D79DE225-1FC5-4760-A9C4-35E1C61A2CD7}" type="pres">
      <dgm:prSet presAssocID="{2E220DFA-368F-4F78-A490-CAFC6B149A01}" presName="Name21" presStyleCnt="0"/>
      <dgm:spPr/>
    </dgm:pt>
    <dgm:pt modelId="{2FC7A076-7CE8-429F-B8A6-431A36ACD54E}" type="pres">
      <dgm:prSet presAssocID="{2E220DFA-368F-4F78-A490-CAFC6B149A01}" presName="level2Shape" presStyleLbl="node2" presStyleIdx="1" presStyleCnt="2"/>
      <dgm:spPr/>
    </dgm:pt>
    <dgm:pt modelId="{8BB95520-3C51-4DEF-B189-88DDA5572126}" type="pres">
      <dgm:prSet presAssocID="{2E220DFA-368F-4F78-A490-CAFC6B149A01}" presName="hierChild3" presStyleCnt="0"/>
      <dgm:spPr/>
    </dgm:pt>
    <dgm:pt modelId="{6F8B652F-3EBC-4E21-9B8C-46A71992C09B}" type="pres">
      <dgm:prSet presAssocID="{13651BA2-57D4-433D-90C3-B8421922B70A}" presName="Name19" presStyleLbl="parChTrans1D3" presStyleIdx="0" presStyleCnt="2"/>
      <dgm:spPr/>
    </dgm:pt>
    <dgm:pt modelId="{5AC09850-FA3C-4A2C-A108-A30C49F2B3CE}" type="pres">
      <dgm:prSet presAssocID="{B380C21A-D9FA-4A94-BD0F-9DD67D562890}" presName="Name21" presStyleCnt="0"/>
      <dgm:spPr/>
    </dgm:pt>
    <dgm:pt modelId="{5111628D-60ED-4AC4-92D4-AA6AC7E4827F}" type="pres">
      <dgm:prSet presAssocID="{B380C21A-D9FA-4A94-BD0F-9DD67D562890}" presName="level2Shape" presStyleLbl="node3" presStyleIdx="0" presStyleCnt="2"/>
      <dgm:spPr/>
    </dgm:pt>
    <dgm:pt modelId="{63532CEF-7269-4D58-A66E-7202549C6B25}" type="pres">
      <dgm:prSet presAssocID="{B380C21A-D9FA-4A94-BD0F-9DD67D562890}" presName="hierChild3" presStyleCnt="0"/>
      <dgm:spPr/>
    </dgm:pt>
    <dgm:pt modelId="{736EC518-EC38-4FB3-B36A-416425E009DA}" type="pres">
      <dgm:prSet presAssocID="{D48E0BD6-44D9-40A7-9A21-31DFCD3FD44E}" presName="Name19" presStyleLbl="parChTrans1D3" presStyleIdx="1" presStyleCnt="2"/>
      <dgm:spPr/>
    </dgm:pt>
    <dgm:pt modelId="{4B38E96B-D4DF-4B87-83D4-196F862BD68D}" type="pres">
      <dgm:prSet presAssocID="{2E927BC4-26AD-4394-961B-59567E01324A}" presName="Name21" presStyleCnt="0"/>
      <dgm:spPr/>
    </dgm:pt>
    <dgm:pt modelId="{10F61070-4C62-4BE5-ACF6-8A16D83EB914}" type="pres">
      <dgm:prSet presAssocID="{2E927BC4-26AD-4394-961B-59567E01324A}" presName="level2Shape" presStyleLbl="node3" presStyleIdx="1" presStyleCnt="2"/>
      <dgm:spPr/>
    </dgm:pt>
    <dgm:pt modelId="{41F33EE1-F98D-4D70-A14F-CE2CF393E823}" type="pres">
      <dgm:prSet presAssocID="{2E927BC4-26AD-4394-961B-59567E01324A}" presName="hierChild3" presStyleCnt="0"/>
      <dgm:spPr/>
    </dgm:pt>
    <dgm:pt modelId="{90C344F9-7EC8-4190-ADA3-5F4CEFC55339}" type="pres">
      <dgm:prSet presAssocID="{CC3FF9C7-52F3-4A87-87C9-7DC5833C2EA8}" presName="bgShapesFlow" presStyleCnt="0"/>
      <dgm:spPr/>
    </dgm:pt>
  </dgm:ptLst>
  <dgm:cxnLst>
    <dgm:cxn modelId="{B883E010-80DF-43C1-BDBF-5713F4129CC6}" srcId="{E55558EB-18B3-4233-AE81-C1BA2FBF957A}" destId="{2E220DFA-368F-4F78-A490-CAFC6B149A01}" srcOrd="1" destOrd="0" parTransId="{10EB9F63-A388-4B12-9D94-82DF06E94E9B}" sibTransId="{81BD0B8E-0CE3-433E-B0AD-9851340FF6A8}"/>
    <dgm:cxn modelId="{87AB1412-00DE-4924-BE9B-C08010161E83}" srcId="{2E220DFA-368F-4F78-A490-CAFC6B149A01}" destId="{2E927BC4-26AD-4394-961B-59567E01324A}" srcOrd="1" destOrd="0" parTransId="{D48E0BD6-44D9-40A7-9A21-31DFCD3FD44E}" sibTransId="{25359E63-A2D0-40F7-8B46-4E2EEB140DFB}"/>
    <dgm:cxn modelId="{517D6F27-1476-4D1B-B67F-958DA975D2E7}" type="presOf" srcId="{2E220DFA-368F-4F78-A490-CAFC6B149A01}" destId="{2FC7A076-7CE8-429F-B8A6-431A36ACD54E}" srcOrd="0" destOrd="0" presId="urn:microsoft.com/office/officeart/2005/8/layout/hierarchy6"/>
    <dgm:cxn modelId="{D45F632D-1AA0-4222-998B-C62887EADAA6}" type="presOf" srcId="{E55558EB-18B3-4233-AE81-C1BA2FBF957A}" destId="{030AC829-6B7C-4555-A8DE-1586B83A8752}" srcOrd="0" destOrd="0" presId="urn:microsoft.com/office/officeart/2005/8/layout/hierarchy6"/>
    <dgm:cxn modelId="{0CE13362-6435-4845-A0F6-6219C1AEAE68}" type="presOf" srcId="{3AD2E6AD-0A59-493F-BDE1-E76C410DDBD3}" destId="{50375891-A7DB-4FB8-84CF-6EC0160C5E3F}" srcOrd="0" destOrd="0" presId="urn:microsoft.com/office/officeart/2005/8/layout/hierarchy6"/>
    <dgm:cxn modelId="{2665CF43-44BC-475C-A6B9-F9CE7F093B04}" type="presOf" srcId="{D48E0BD6-44D9-40A7-9A21-31DFCD3FD44E}" destId="{736EC518-EC38-4FB3-B36A-416425E009DA}" srcOrd="0" destOrd="0" presId="urn:microsoft.com/office/officeart/2005/8/layout/hierarchy6"/>
    <dgm:cxn modelId="{1FD8D77E-BE5A-475B-9895-018FC458C91C}" srcId="{2E220DFA-368F-4F78-A490-CAFC6B149A01}" destId="{B380C21A-D9FA-4A94-BD0F-9DD67D562890}" srcOrd="0" destOrd="0" parTransId="{13651BA2-57D4-433D-90C3-B8421922B70A}" sibTransId="{21BCAC54-EBED-475A-9916-922F7C252989}"/>
    <dgm:cxn modelId="{924DEC8C-DC05-42AC-A423-D7F60C414299}" type="presOf" srcId="{2E927BC4-26AD-4394-961B-59567E01324A}" destId="{10F61070-4C62-4BE5-ACF6-8A16D83EB914}" srcOrd="0" destOrd="0" presId="urn:microsoft.com/office/officeart/2005/8/layout/hierarchy6"/>
    <dgm:cxn modelId="{8FA89895-1BB7-4DEA-83C9-7B86DDB2B8C2}" type="presOf" srcId="{10EB9F63-A388-4B12-9D94-82DF06E94E9B}" destId="{36FE1950-86F3-4A22-A466-66558EBF2432}" srcOrd="0" destOrd="0" presId="urn:microsoft.com/office/officeart/2005/8/layout/hierarchy6"/>
    <dgm:cxn modelId="{BEA9309E-7D0B-4A44-9A4F-99642010222F}" srcId="{CC3FF9C7-52F3-4A87-87C9-7DC5833C2EA8}" destId="{E55558EB-18B3-4233-AE81-C1BA2FBF957A}" srcOrd="0" destOrd="0" parTransId="{47072CC7-1012-433E-8095-B16A2758DB4C}" sibTransId="{E473ABA5-F05A-4F53-9B50-F0B39706986A}"/>
    <dgm:cxn modelId="{254268A6-9394-4368-939D-E3F4A6FE808F}" type="presOf" srcId="{CC3FF9C7-52F3-4A87-87C9-7DC5833C2EA8}" destId="{1ABFB75E-13B7-4800-AAC1-DE93F2D67866}" srcOrd="0" destOrd="0" presId="urn:microsoft.com/office/officeart/2005/8/layout/hierarchy6"/>
    <dgm:cxn modelId="{DC8227A8-2C4D-4EEB-A4B1-389867761567}" type="presOf" srcId="{3841AD09-3C60-4370-A798-836A06A2CC61}" destId="{C192D32A-D02C-4E23-9BE7-C862B3B2FF79}" srcOrd="0" destOrd="0" presId="urn:microsoft.com/office/officeart/2005/8/layout/hierarchy6"/>
    <dgm:cxn modelId="{E11E04B2-01F3-4A80-8B79-9E108AE2FDA7}" type="presOf" srcId="{B380C21A-D9FA-4A94-BD0F-9DD67D562890}" destId="{5111628D-60ED-4AC4-92D4-AA6AC7E4827F}" srcOrd="0" destOrd="0" presId="urn:microsoft.com/office/officeart/2005/8/layout/hierarchy6"/>
    <dgm:cxn modelId="{009C62B4-8FE2-437D-8C62-6ECD78E36CA5}" srcId="{E55558EB-18B3-4233-AE81-C1BA2FBF957A}" destId="{3841AD09-3C60-4370-A798-836A06A2CC61}" srcOrd="0" destOrd="0" parTransId="{3AD2E6AD-0A59-493F-BDE1-E76C410DDBD3}" sibTransId="{0C7BF47D-3B58-4BFA-8651-6AED4E1C9973}"/>
    <dgm:cxn modelId="{CCFFCCDE-AF3E-43D4-AB12-2166E245DB1E}" type="presOf" srcId="{13651BA2-57D4-433D-90C3-B8421922B70A}" destId="{6F8B652F-3EBC-4E21-9B8C-46A71992C09B}" srcOrd="0" destOrd="0" presId="urn:microsoft.com/office/officeart/2005/8/layout/hierarchy6"/>
    <dgm:cxn modelId="{27F472DA-4518-4647-8B59-9410AD686976}" type="presParOf" srcId="{1ABFB75E-13B7-4800-AAC1-DE93F2D67866}" destId="{06D5A968-F98A-4DEA-8BA9-0BA53F52821A}" srcOrd="0" destOrd="0" presId="urn:microsoft.com/office/officeart/2005/8/layout/hierarchy6"/>
    <dgm:cxn modelId="{026246F0-F700-4E6E-813B-866BE475D04D}" type="presParOf" srcId="{06D5A968-F98A-4DEA-8BA9-0BA53F52821A}" destId="{F5242F04-2294-4946-940B-A99B79C01211}" srcOrd="0" destOrd="0" presId="urn:microsoft.com/office/officeart/2005/8/layout/hierarchy6"/>
    <dgm:cxn modelId="{D9E4EB57-501B-437E-9763-6C192D4A6363}" type="presParOf" srcId="{F5242F04-2294-4946-940B-A99B79C01211}" destId="{60CBB95B-A8B8-4EE5-9088-B1E307A3F173}" srcOrd="0" destOrd="0" presId="urn:microsoft.com/office/officeart/2005/8/layout/hierarchy6"/>
    <dgm:cxn modelId="{9F901AE8-B439-4AD2-9E71-E4382B9BE14E}" type="presParOf" srcId="{60CBB95B-A8B8-4EE5-9088-B1E307A3F173}" destId="{030AC829-6B7C-4555-A8DE-1586B83A8752}" srcOrd="0" destOrd="0" presId="urn:microsoft.com/office/officeart/2005/8/layout/hierarchy6"/>
    <dgm:cxn modelId="{ABDFF5DA-5230-4169-9944-23B5F1BA95DC}" type="presParOf" srcId="{60CBB95B-A8B8-4EE5-9088-B1E307A3F173}" destId="{C5F1A3BF-5189-442D-9803-5762FF4D8876}" srcOrd="1" destOrd="0" presId="urn:microsoft.com/office/officeart/2005/8/layout/hierarchy6"/>
    <dgm:cxn modelId="{58369341-2ECE-4C71-A6E2-7E850D6EE912}" type="presParOf" srcId="{C5F1A3BF-5189-442D-9803-5762FF4D8876}" destId="{50375891-A7DB-4FB8-84CF-6EC0160C5E3F}" srcOrd="0" destOrd="0" presId="urn:microsoft.com/office/officeart/2005/8/layout/hierarchy6"/>
    <dgm:cxn modelId="{2083383C-3762-4F0B-A50C-34E606D2B974}" type="presParOf" srcId="{C5F1A3BF-5189-442D-9803-5762FF4D8876}" destId="{86786587-CEFA-4CB9-800F-A214C1125A8B}" srcOrd="1" destOrd="0" presId="urn:microsoft.com/office/officeart/2005/8/layout/hierarchy6"/>
    <dgm:cxn modelId="{5C93BC1E-FF1D-4842-9ED0-6A9E5C7177C5}" type="presParOf" srcId="{86786587-CEFA-4CB9-800F-A214C1125A8B}" destId="{C192D32A-D02C-4E23-9BE7-C862B3B2FF79}" srcOrd="0" destOrd="0" presId="urn:microsoft.com/office/officeart/2005/8/layout/hierarchy6"/>
    <dgm:cxn modelId="{FAD652AB-97EF-4593-97C1-2AEDF46095F0}" type="presParOf" srcId="{86786587-CEFA-4CB9-800F-A214C1125A8B}" destId="{E01F33A7-693F-4A2B-9609-FC7918469BE9}" srcOrd="1" destOrd="0" presId="urn:microsoft.com/office/officeart/2005/8/layout/hierarchy6"/>
    <dgm:cxn modelId="{53EFE3D5-B4F0-4163-9A2C-312F2636B0CB}" type="presParOf" srcId="{C5F1A3BF-5189-442D-9803-5762FF4D8876}" destId="{36FE1950-86F3-4A22-A466-66558EBF2432}" srcOrd="2" destOrd="0" presId="urn:microsoft.com/office/officeart/2005/8/layout/hierarchy6"/>
    <dgm:cxn modelId="{8BE4C692-5D35-4852-9292-7EDFE274ED74}" type="presParOf" srcId="{C5F1A3BF-5189-442D-9803-5762FF4D8876}" destId="{D79DE225-1FC5-4760-A9C4-35E1C61A2CD7}" srcOrd="3" destOrd="0" presId="urn:microsoft.com/office/officeart/2005/8/layout/hierarchy6"/>
    <dgm:cxn modelId="{F85642B2-00C8-475A-BC76-AB5ACA130D20}" type="presParOf" srcId="{D79DE225-1FC5-4760-A9C4-35E1C61A2CD7}" destId="{2FC7A076-7CE8-429F-B8A6-431A36ACD54E}" srcOrd="0" destOrd="0" presId="urn:microsoft.com/office/officeart/2005/8/layout/hierarchy6"/>
    <dgm:cxn modelId="{D73636A5-552F-4009-9165-A37E27426EDC}" type="presParOf" srcId="{D79DE225-1FC5-4760-A9C4-35E1C61A2CD7}" destId="{8BB95520-3C51-4DEF-B189-88DDA5572126}" srcOrd="1" destOrd="0" presId="urn:microsoft.com/office/officeart/2005/8/layout/hierarchy6"/>
    <dgm:cxn modelId="{9CF51A23-E77D-478B-A967-C46D1A157B5C}" type="presParOf" srcId="{8BB95520-3C51-4DEF-B189-88DDA5572126}" destId="{6F8B652F-3EBC-4E21-9B8C-46A71992C09B}" srcOrd="0" destOrd="0" presId="urn:microsoft.com/office/officeart/2005/8/layout/hierarchy6"/>
    <dgm:cxn modelId="{A46F5825-2E0A-4EE1-B5A6-031E7CD4EB68}" type="presParOf" srcId="{8BB95520-3C51-4DEF-B189-88DDA5572126}" destId="{5AC09850-FA3C-4A2C-A108-A30C49F2B3CE}" srcOrd="1" destOrd="0" presId="urn:microsoft.com/office/officeart/2005/8/layout/hierarchy6"/>
    <dgm:cxn modelId="{CFD24BDD-0E0F-4FE7-AE36-28DA0370E04D}" type="presParOf" srcId="{5AC09850-FA3C-4A2C-A108-A30C49F2B3CE}" destId="{5111628D-60ED-4AC4-92D4-AA6AC7E4827F}" srcOrd="0" destOrd="0" presId="urn:microsoft.com/office/officeart/2005/8/layout/hierarchy6"/>
    <dgm:cxn modelId="{EBD51361-87C5-40E6-85CC-1C1287A9146D}" type="presParOf" srcId="{5AC09850-FA3C-4A2C-A108-A30C49F2B3CE}" destId="{63532CEF-7269-4D58-A66E-7202549C6B25}" srcOrd="1" destOrd="0" presId="urn:microsoft.com/office/officeart/2005/8/layout/hierarchy6"/>
    <dgm:cxn modelId="{5D78550D-452F-4CBA-893C-AFF1F725B14A}" type="presParOf" srcId="{8BB95520-3C51-4DEF-B189-88DDA5572126}" destId="{736EC518-EC38-4FB3-B36A-416425E009DA}" srcOrd="2" destOrd="0" presId="urn:microsoft.com/office/officeart/2005/8/layout/hierarchy6"/>
    <dgm:cxn modelId="{1466804F-B5D2-4617-ADB9-CDC61AF6E4C3}" type="presParOf" srcId="{8BB95520-3C51-4DEF-B189-88DDA5572126}" destId="{4B38E96B-D4DF-4B87-83D4-196F862BD68D}" srcOrd="3" destOrd="0" presId="urn:microsoft.com/office/officeart/2005/8/layout/hierarchy6"/>
    <dgm:cxn modelId="{1F272D62-6ECD-4BB5-93A7-306403C63EE4}" type="presParOf" srcId="{4B38E96B-D4DF-4B87-83D4-196F862BD68D}" destId="{10F61070-4C62-4BE5-ACF6-8A16D83EB914}" srcOrd="0" destOrd="0" presId="urn:microsoft.com/office/officeart/2005/8/layout/hierarchy6"/>
    <dgm:cxn modelId="{54EA222E-E26F-4615-8308-0C3EE68BA09A}" type="presParOf" srcId="{4B38E96B-D4DF-4B87-83D4-196F862BD68D}" destId="{41F33EE1-F98D-4D70-A14F-CE2CF393E823}" srcOrd="1" destOrd="0" presId="urn:microsoft.com/office/officeart/2005/8/layout/hierarchy6"/>
    <dgm:cxn modelId="{8986C983-AC14-49D2-8DCA-15C50371ED21}" type="presParOf" srcId="{1ABFB75E-13B7-4800-AAC1-DE93F2D67866}" destId="{90C344F9-7EC8-4190-ADA3-5F4CEFC5533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15DC2-A730-4E88-89AF-2FA49117C2E2}" type="doc">
      <dgm:prSet loTypeId="urn:microsoft.com/office/officeart/2005/8/layout/vLis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27841-C2B7-410D-9D50-4531C9A8AAA0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</a:rPr>
            <a:t>Indian Alloy Steel production accounts for </a:t>
          </a:r>
          <a:r>
            <a:rPr lang="en-US" sz="1800" b="1" dirty="0">
              <a:solidFill>
                <a:srgbClr val="C00000"/>
              </a:solidFill>
            </a:rPr>
            <a:t>5%</a:t>
          </a:r>
          <a:r>
            <a:rPr lang="en-US" sz="1800" b="1" dirty="0">
              <a:solidFill>
                <a:schemeClr val="bg1"/>
              </a:solidFill>
            </a:rPr>
            <a:t> share in global alloy steel production</a:t>
          </a:r>
          <a:endParaRPr lang="en-US" sz="1800" dirty="0">
            <a:solidFill>
              <a:schemeClr val="bg1"/>
            </a:solidFill>
          </a:endParaRPr>
        </a:p>
      </dgm:t>
    </dgm:pt>
    <dgm:pt modelId="{7F97D896-3B8E-441D-B8EB-CCFD7AF362D1}" type="parTrans" cxnId="{F9E0C8FA-0ED7-47DD-BBC4-B9D69D6D7FEB}">
      <dgm:prSet/>
      <dgm:spPr/>
      <dgm:t>
        <a:bodyPr/>
        <a:lstStyle/>
        <a:p>
          <a:endParaRPr lang="en-US"/>
        </a:p>
      </dgm:t>
    </dgm:pt>
    <dgm:pt modelId="{0C35417E-D3E3-492E-8836-7A1457E1E05B}" type="sibTrans" cxnId="{F9E0C8FA-0ED7-47DD-BBC4-B9D69D6D7FEB}">
      <dgm:prSet/>
      <dgm:spPr/>
      <dgm:t>
        <a:bodyPr/>
        <a:lstStyle/>
        <a:p>
          <a:endParaRPr lang="en-US"/>
        </a:p>
      </dgm:t>
    </dgm:pt>
    <dgm:pt modelId="{8BB069AC-5E9C-438C-B5BC-12ECB4379096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</a:rPr>
            <a:t>Alloy Steel making capacity in India at present is approximate </a:t>
          </a:r>
          <a:r>
            <a:rPr lang="en-US" sz="1800" b="1" dirty="0">
              <a:solidFill>
                <a:srgbClr val="C00000"/>
              </a:solidFill>
            </a:rPr>
            <a:t>10 </a:t>
          </a:r>
          <a:r>
            <a:rPr lang="en-US" sz="1800" b="1" dirty="0">
              <a:solidFill>
                <a:schemeClr val="bg1"/>
              </a:solidFill>
            </a:rPr>
            <a:t> million tonnes</a:t>
          </a:r>
        </a:p>
      </dgm:t>
    </dgm:pt>
    <dgm:pt modelId="{6B8AD20C-8A4A-4CDF-AA94-F688C72B51D6}" type="parTrans" cxnId="{F17EAAF2-2E63-4DA4-A0ED-DA5BC521C2C5}">
      <dgm:prSet/>
      <dgm:spPr/>
      <dgm:t>
        <a:bodyPr/>
        <a:lstStyle/>
        <a:p>
          <a:endParaRPr lang="en-US"/>
        </a:p>
      </dgm:t>
    </dgm:pt>
    <dgm:pt modelId="{0D6E1BB8-AD54-4E7A-A126-15466DDF390D}" type="sibTrans" cxnId="{F17EAAF2-2E63-4DA4-A0ED-DA5BC521C2C5}">
      <dgm:prSet/>
      <dgm:spPr/>
      <dgm:t>
        <a:bodyPr/>
        <a:lstStyle/>
        <a:p>
          <a:endParaRPr lang="en-US"/>
        </a:p>
      </dgm:t>
    </dgm:pt>
    <dgm:pt modelId="{B0D7541B-BC48-4C86-B785-1A10895DF4C5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</a:rPr>
            <a:t>Alloy steel demand in India is pegged at </a:t>
          </a:r>
          <a:r>
            <a:rPr lang="en-US" sz="1800" b="1" dirty="0">
              <a:solidFill>
                <a:srgbClr val="C00000"/>
              </a:solidFill>
            </a:rPr>
            <a:t>7-8 </a:t>
          </a:r>
          <a:r>
            <a:rPr lang="en-US" sz="1800" b="1" dirty="0">
              <a:solidFill>
                <a:schemeClr val="bg1"/>
              </a:solidFill>
            </a:rPr>
            <a:t>million tonnes per annum</a:t>
          </a:r>
          <a:endParaRPr lang="en-US" sz="1800" dirty="0">
            <a:solidFill>
              <a:schemeClr val="bg1"/>
            </a:solidFill>
          </a:endParaRPr>
        </a:p>
      </dgm:t>
    </dgm:pt>
    <dgm:pt modelId="{ADE30C34-8708-4E9B-98E1-3917E7A17120}" type="parTrans" cxnId="{102A5AEF-CB8F-4E48-950E-B79CA76E7ABC}">
      <dgm:prSet/>
      <dgm:spPr/>
      <dgm:t>
        <a:bodyPr/>
        <a:lstStyle/>
        <a:p>
          <a:endParaRPr lang="en-US"/>
        </a:p>
      </dgm:t>
    </dgm:pt>
    <dgm:pt modelId="{5E5D8FA5-63ED-4AE6-8D22-9107B8A31E4F}" type="sibTrans" cxnId="{102A5AEF-CB8F-4E48-950E-B79CA76E7ABC}">
      <dgm:prSet/>
      <dgm:spPr/>
      <dgm:t>
        <a:bodyPr/>
        <a:lstStyle/>
        <a:p>
          <a:endParaRPr lang="en-US"/>
        </a:p>
      </dgm:t>
    </dgm:pt>
    <dgm:pt modelId="{B864BFD3-F410-43A1-ADEC-23AD92B54538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/>
            <a:t>Encouraging per capita consumption of alloy steel is a challenge</a:t>
          </a:r>
        </a:p>
      </dgm:t>
    </dgm:pt>
    <dgm:pt modelId="{22C392BD-DEBD-4B0A-BCBA-1996D943A4AD}" type="parTrans" cxnId="{DD7BE1CA-1EEF-4BA8-8AED-85ABE432EF0A}">
      <dgm:prSet/>
      <dgm:spPr/>
      <dgm:t>
        <a:bodyPr/>
        <a:lstStyle/>
        <a:p>
          <a:endParaRPr lang="en-US"/>
        </a:p>
      </dgm:t>
    </dgm:pt>
    <dgm:pt modelId="{D3023E26-974B-494A-9E0E-9C36D8A5F9BC}" type="sibTrans" cxnId="{DD7BE1CA-1EEF-4BA8-8AED-85ABE432EF0A}">
      <dgm:prSet/>
      <dgm:spPr/>
      <dgm:t>
        <a:bodyPr/>
        <a:lstStyle/>
        <a:p>
          <a:endParaRPr lang="en-US"/>
        </a:p>
      </dgm:t>
    </dgm:pt>
    <dgm:pt modelId="{DBD3B350-A422-46F9-A818-6C9080665142}" type="pres">
      <dgm:prSet presAssocID="{FC915DC2-A730-4E88-89AF-2FA49117C2E2}" presName="linearFlow" presStyleCnt="0">
        <dgm:presLayoutVars>
          <dgm:dir/>
          <dgm:resizeHandles val="exact"/>
        </dgm:presLayoutVars>
      </dgm:prSet>
      <dgm:spPr/>
    </dgm:pt>
    <dgm:pt modelId="{E6E44B89-67CE-45D1-B982-D31E84270763}" type="pres">
      <dgm:prSet presAssocID="{58227841-C2B7-410D-9D50-4531C9A8AAA0}" presName="composite" presStyleCnt="0"/>
      <dgm:spPr/>
    </dgm:pt>
    <dgm:pt modelId="{A990B349-9B19-4605-BBD2-86541D6636DD}" type="pres">
      <dgm:prSet presAssocID="{58227841-C2B7-410D-9D50-4531C9A8AAA0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305C9B-FD5B-4C92-AD7B-D1F06DDA2D50}" type="pres">
      <dgm:prSet presAssocID="{58227841-C2B7-410D-9D50-4531C9A8AAA0}" presName="txShp" presStyleLbl="node1" presStyleIdx="0" presStyleCnt="4" custScaleX="112283">
        <dgm:presLayoutVars>
          <dgm:bulletEnabled val="1"/>
        </dgm:presLayoutVars>
      </dgm:prSet>
      <dgm:spPr/>
    </dgm:pt>
    <dgm:pt modelId="{69A36417-E32F-47D8-AAC0-2880A91CB7BB}" type="pres">
      <dgm:prSet presAssocID="{0C35417E-D3E3-492E-8836-7A1457E1E05B}" presName="spacing" presStyleCnt="0"/>
      <dgm:spPr/>
    </dgm:pt>
    <dgm:pt modelId="{6CAE82A0-BA1F-4657-A5BC-85B045D0CE34}" type="pres">
      <dgm:prSet presAssocID="{8BB069AC-5E9C-438C-B5BC-12ECB4379096}" presName="composite" presStyleCnt="0"/>
      <dgm:spPr/>
    </dgm:pt>
    <dgm:pt modelId="{F5483B1B-D80C-491C-9C60-2781A7013152}" type="pres">
      <dgm:prSet presAssocID="{8BB069AC-5E9C-438C-B5BC-12ECB4379096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31E6AB-7953-446F-BD66-B9BCD7C252DC}" type="pres">
      <dgm:prSet presAssocID="{8BB069AC-5E9C-438C-B5BC-12ECB4379096}" presName="txShp" presStyleLbl="node1" presStyleIdx="1" presStyleCnt="4" custScaleX="112283">
        <dgm:presLayoutVars>
          <dgm:bulletEnabled val="1"/>
        </dgm:presLayoutVars>
      </dgm:prSet>
      <dgm:spPr/>
    </dgm:pt>
    <dgm:pt modelId="{6959FC42-2C2C-48A6-ABE0-FF707EEDEF11}" type="pres">
      <dgm:prSet presAssocID="{0D6E1BB8-AD54-4E7A-A126-15466DDF390D}" presName="spacing" presStyleCnt="0"/>
      <dgm:spPr/>
    </dgm:pt>
    <dgm:pt modelId="{E5D416E9-DDE4-4FA9-BBB1-8AC4C01C19EC}" type="pres">
      <dgm:prSet presAssocID="{B0D7541B-BC48-4C86-B785-1A10895DF4C5}" presName="composite" presStyleCnt="0"/>
      <dgm:spPr/>
    </dgm:pt>
    <dgm:pt modelId="{6F13E416-84C6-4FA3-A6C0-57B818F7F8C0}" type="pres">
      <dgm:prSet presAssocID="{B0D7541B-BC48-4C86-B785-1A10895DF4C5}" presName="imgShp" presStyleLbl="fgImgPlace1" presStyleIdx="2" presStyleCnt="4" custLinFactNeighborX="-6882" custLinFactNeighborY="-8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D6F668-4C77-4AF2-B43D-0132324AD6B3}" type="pres">
      <dgm:prSet presAssocID="{B0D7541B-BC48-4C86-B785-1A10895DF4C5}" presName="txShp" presStyleLbl="node1" presStyleIdx="2" presStyleCnt="4" custScaleX="117958">
        <dgm:presLayoutVars>
          <dgm:bulletEnabled val="1"/>
        </dgm:presLayoutVars>
      </dgm:prSet>
      <dgm:spPr/>
    </dgm:pt>
    <dgm:pt modelId="{B08C4F55-53A4-4320-971D-B2D95965F588}" type="pres">
      <dgm:prSet presAssocID="{5E5D8FA5-63ED-4AE6-8D22-9107B8A31E4F}" presName="spacing" presStyleCnt="0"/>
      <dgm:spPr/>
    </dgm:pt>
    <dgm:pt modelId="{3E1F893B-DEF1-4DFA-BB1C-382E45AF646E}" type="pres">
      <dgm:prSet presAssocID="{B864BFD3-F410-43A1-ADEC-23AD92B54538}" presName="composite" presStyleCnt="0"/>
      <dgm:spPr/>
    </dgm:pt>
    <dgm:pt modelId="{58844D0A-4FF2-422D-BF31-533B6A715872}" type="pres">
      <dgm:prSet presAssocID="{B864BFD3-F410-43A1-ADEC-23AD92B54538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381A67F-E0B5-4BF8-A718-CD8A481C274B}" type="pres">
      <dgm:prSet presAssocID="{B864BFD3-F410-43A1-ADEC-23AD92B54538}" presName="txShp" presStyleLbl="node1" presStyleIdx="3" presStyleCnt="4" custScaleX="108565" custScaleY="99972">
        <dgm:presLayoutVars>
          <dgm:bulletEnabled val="1"/>
        </dgm:presLayoutVars>
      </dgm:prSet>
      <dgm:spPr/>
    </dgm:pt>
  </dgm:ptLst>
  <dgm:cxnLst>
    <dgm:cxn modelId="{B5C0C71D-F78F-4128-B97D-59C11E1CD4CF}" type="presOf" srcId="{B864BFD3-F410-43A1-ADEC-23AD92B54538}" destId="{F381A67F-E0B5-4BF8-A718-CD8A481C274B}" srcOrd="0" destOrd="0" presId="urn:microsoft.com/office/officeart/2005/8/layout/vList3"/>
    <dgm:cxn modelId="{D0E2B78C-B3D3-4A99-85A0-B1EF7C24A544}" type="presOf" srcId="{FC915DC2-A730-4E88-89AF-2FA49117C2E2}" destId="{DBD3B350-A422-46F9-A818-6C9080665142}" srcOrd="0" destOrd="0" presId="urn:microsoft.com/office/officeart/2005/8/layout/vList3"/>
    <dgm:cxn modelId="{991F29A3-4AD1-49D5-A881-08C969E61BA9}" type="presOf" srcId="{B0D7541B-BC48-4C86-B785-1A10895DF4C5}" destId="{5ED6F668-4C77-4AF2-B43D-0132324AD6B3}" srcOrd="0" destOrd="0" presId="urn:microsoft.com/office/officeart/2005/8/layout/vList3"/>
    <dgm:cxn modelId="{382A86A5-B930-4C2A-A90B-CEAD9B5B17AA}" type="presOf" srcId="{8BB069AC-5E9C-438C-B5BC-12ECB4379096}" destId="{1031E6AB-7953-446F-BD66-B9BCD7C252DC}" srcOrd="0" destOrd="0" presId="urn:microsoft.com/office/officeart/2005/8/layout/vList3"/>
    <dgm:cxn modelId="{DD7BE1CA-1EEF-4BA8-8AED-85ABE432EF0A}" srcId="{FC915DC2-A730-4E88-89AF-2FA49117C2E2}" destId="{B864BFD3-F410-43A1-ADEC-23AD92B54538}" srcOrd="3" destOrd="0" parTransId="{22C392BD-DEBD-4B0A-BCBA-1996D943A4AD}" sibTransId="{D3023E26-974B-494A-9E0E-9C36D8A5F9BC}"/>
    <dgm:cxn modelId="{2B98D8DE-9B22-4B80-A91B-5455509D45E7}" type="presOf" srcId="{58227841-C2B7-410D-9D50-4531C9A8AAA0}" destId="{8E305C9B-FD5B-4C92-AD7B-D1F06DDA2D50}" srcOrd="0" destOrd="0" presId="urn:microsoft.com/office/officeart/2005/8/layout/vList3"/>
    <dgm:cxn modelId="{102A5AEF-CB8F-4E48-950E-B79CA76E7ABC}" srcId="{FC915DC2-A730-4E88-89AF-2FA49117C2E2}" destId="{B0D7541B-BC48-4C86-B785-1A10895DF4C5}" srcOrd="2" destOrd="0" parTransId="{ADE30C34-8708-4E9B-98E1-3917E7A17120}" sibTransId="{5E5D8FA5-63ED-4AE6-8D22-9107B8A31E4F}"/>
    <dgm:cxn modelId="{F17EAAF2-2E63-4DA4-A0ED-DA5BC521C2C5}" srcId="{FC915DC2-A730-4E88-89AF-2FA49117C2E2}" destId="{8BB069AC-5E9C-438C-B5BC-12ECB4379096}" srcOrd="1" destOrd="0" parTransId="{6B8AD20C-8A4A-4CDF-AA94-F688C72B51D6}" sibTransId="{0D6E1BB8-AD54-4E7A-A126-15466DDF390D}"/>
    <dgm:cxn modelId="{F9E0C8FA-0ED7-47DD-BBC4-B9D69D6D7FEB}" srcId="{FC915DC2-A730-4E88-89AF-2FA49117C2E2}" destId="{58227841-C2B7-410D-9D50-4531C9A8AAA0}" srcOrd="0" destOrd="0" parTransId="{7F97D896-3B8E-441D-B8EB-CCFD7AF362D1}" sibTransId="{0C35417E-D3E3-492E-8836-7A1457E1E05B}"/>
    <dgm:cxn modelId="{1ED4832E-58AD-4E2D-ADB7-91F3BE67EC0E}" type="presParOf" srcId="{DBD3B350-A422-46F9-A818-6C9080665142}" destId="{E6E44B89-67CE-45D1-B982-D31E84270763}" srcOrd="0" destOrd="0" presId="urn:microsoft.com/office/officeart/2005/8/layout/vList3"/>
    <dgm:cxn modelId="{9F0A30C6-724B-43ED-B78B-525F8F9912E6}" type="presParOf" srcId="{E6E44B89-67CE-45D1-B982-D31E84270763}" destId="{A990B349-9B19-4605-BBD2-86541D6636DD}" srcOrd="0" destOrd="0" presId="urn:microsoft.com/office/officeart/2005/8/layout/vList3"/>
    <dgm:cxn modelId="{297E016B-C0C6-4749-A42B-C1C10A7D3514}" type="presParOf" srcId="{E6E44B89-67CE-45D1-B982-D31E84270763}" destId="{8E305C9B-FD5B-4C92-AD7B-D1F06DDA2D50}" srcOrd="1" destOrd="0" presId="urn:microsoft.com/office/officeart/2005/8/layout/vList3"/>
    <dgm:cxn modelId="{D2841D10-79B6-4E5A-A09C-312124746F68}" type="presParOf" srcId="{DBD3B350-A422-46F9-A818-6C9080665142}" destId="{69A36417-E32F-47D8-AAC0-2880A91CB7BB}" srcOrd="1" destOrd="0" presId="urn:microsoft.com/office/officeart/2005/8/layout/vList3"/>
    <dgm:cxn modelId="{A1ED4626-AAAD-46BA-B208-01ACF1E2EDDB}" type="presParOf" srcId="{DBD3B350-A422-46F9-A818-6C9080665142}" destId="{6CAE82A0-BA1F-4657-A5BC-85B045D0CE34}" srcOrd="2" destOrd="0" presId="urn:microsoft.com/office/officeart/2005/8/layout/vList3"/>
    <dgm:cxn modelId="{8078175A-F63E-4083-92F2-8CE9A3E38953}" type="presParOf" srcId="{6CAE82A0-BA1F-4657-A5BC-85B045D0CE34}" destId="{F5483B1B-D80C-491C-9C60-2781A7013152}" srcOrd="0" destOrd="0" presId="urn:microsoft.com/office/officeart/2005/8/layout/vList3"/>
    <dgm:cxn modelId="{C515B665-9021-45B0-A9DE-6C9B9BC573FC}" type="presParOf" srcId="{6CAE82A0-BA1F-4657-A5BC-85B045D0CE34}" destId="{1031E6AB-7953-446F-BD66-B9BCD7C252DC}" srcOrd="1" destOrd="0" presId="urn:microsoft.com/office/officeart/2005/8/layout/vList3"/>
    <dgm:cxn modelId="{FB39EF74-18B6-49EF-B449-F9DB5A1148D3}" type="presParOf" srcId="{DBD3B350-A422-46F9-A818-6C9080665142}" destId="{6959FC42-2C2C-48A6-ABE0-FF707EEDEF11}" srcOrd="3" destOrd="0" presId="urn:microsoft.com/office/officeart/2005/8/layout/vList3"/>
    <dgm:cxn modelId="{5D4C4E3E-7FC3-4923-A39D-1FB7C50F38D1}" type="presParOf" srcId="{DBD3B350-A422-46F9-A818-6C9080665142}" destId="{E5D416E9-DDE4-4FA9-BBB1-8AC4C01C19EC}" srcOrd="4" destOrd="0" presId="urn:microsoft.com/office/officeart/2005/8/layout/vList3"/>
    <dgm:cxn modelId="{19CD8376-4BB8-4323-B418-EA2AB7AF74D1}" type="presParOf" srcId="{E5D416E9-DDE4-4FA9-BBB1-8AC4C01C19EC}" destId="{6F13E416-84C6-4FA3-A6C0-57B818F7F8C0}" srcOrd="0" destOrd="0" presId="urn:microsoft.com/office/officeart/2005/8/layout/vList3"/>
    <dgm:cxn modelId="{42FB80A4-A3E4-460C-BD33-DF569D3068ED}" type="presParOf" srcId="{E5D416E9-DDE4-4FA9-BBB1-8AC4C01C19EC}" destId="{5ED6F668-4C77-4AF2-B43D-0132324AD6B3}" srcOrd="1" destOrd="0" presId="urn:microsoft.com/office/officeart/2005/8/layout/vList3"/>
    <dgm:cxn modelId="{144DFC48-2C1A-400E-B6DE-FD5584136275}" type="presParOf" srcId="{DBD3B350-A422-46F9-A818-6C9080665142}" destId="{B08C4F55-53A4-4320-971D-B2D95965F588}" srcOrd="5" destOrd="0" presId="urn:microsoft.com/office/officeart/2005/8/layout/vList3"/>
    <dgm:cxn modelId="{88465300-C418-47D2-80D0-C625B0F03B1B}" type="presParOf" srcId="{DBD3B350-A422-46F9-A818-6C9080665142}" destId="{3E1F893B-DEF1-4DFA-BB1C-382E45AF646E}" srcOrd="6" destOrd="0" presId="urn:microsoft.com/office/officeart/2005/8/layout/vList3"/>
    <dgm:cxn modelId="{50277EEF-799A-4C02-A43E-CBE52BAD0CAA}" type="presParOf" srcId="{3E1F893B-DEF1-4DFA-BB1C-382E45AF646E}" destId="{58844D0A-4FF2-422D-BF31-533B6A715872}" srcOrd="0" destOrd="0" presId="urn:microsoft.com/office/officeart/2005/8/layout/vList3"/>
    <dgm:cxn modelId="{2B34019A-A2FF-4F52-A629-78F58CA77068}" type="presParOf" srcId="{3E1F893B-DEF1-4DFA-BB1C-382E45AF646E}" destId="{F381A67F-E0B5-4BF8-A718-CD8A481C27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AC829-6B7C-4555-A8DE-1586B83A8752}">
      <dsp:nvSpPr>
        <dsp:cNvPr id="0" name=""/>
        <dsp:cNvSpPr/>
      </dsp:nvSpPr>
      <dsp:spPr>
        <a:xfrm>
          <a:off x="3010197" y="2381"/>
          <a:ext cx="1893093" cy="126206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Steel Industry</a:t>
          </a:r>
        </a:p>
      </dsp:txBody>
      <dsp:txXfrm>
        <a:off x="3047162" y="39346"/>
        <a:ext cx="1819163" cy="1188132"/>
      </dsp:txXfrm>
    </dsp:sp>
    <dsp:sp modelId="{50375891-A7DB-4FB8-84CF-6EC0160C5E3F}">
      <dsp:nvSpPr>
        <dsp:cNvPr id="0" name=""/>
        <dsp:cNvSpPr/>
      </dsp:nvSpPr>
      <dsp:spPr>
        <a:xfrm>
          <a:off x="2726233" y="1264443"/>
          <a:ext cx="1230510" cy="504825"/>
        </a:xfrm>
        <a:custGeom>
          <a:avLst/>
          <a:gdLst/>
          <a:ahLst/>
          <a:cxnLst/>
          <a:rect l="0" t="0" r="0" b="0"/>
          <a:pathLst>
            <a:path>
              <a:moveTo>
                <a:pt x="1230510" y="0"/>
              </a:moveTo>
              <a:lnTo>
                <a:pt x="1230510" y="252412"/>
              </a:lnTo>
              <a:lnTo>
                <a:pt x="0" y="252412"/>
              </a:lnTo>
              <a:lnTo>
                <a:pt x="0" y="504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2D32A-D02C-4E23-9BE7-C862B3B2FF79}">
      <dsp:nvSpPr>
        <dsp:cNvPr id="0" name=""/>
        <dsp:cNvSpPr/>
      </dsp:nvSpPr>
      <dsp:spPr>
        <a:xfrm>
          <a:off x="1779686" y="1769268"/>
          <a:ext cx="1893093" cy="126206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Flat Products</a:t>
          </a:r>
        </a:p>
      </dsp:txBody>
      <dsp:txXfrm>
        <a:off x="1816651" y="1806233"/>
        <a:ext cx="1819163" cy="1188132"/>
      </dsp:txXfrm>
    </dsp:sp>
    <dsp:sp modelId="{36FE1950-86F3-4A22-A466-66558EBF2432}">
      <dsp:nvSpPr>
        <dsp:cNvPr id="0" name=""/>
        <dsp:cNvSpPr/>
      </dsp:nvSpPr>
      <dsp:spPr>
        <a:xfrm>
          <a:off x="3956744" y="1264443"/>
          <a:ext cx="1230510" cy="5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12"/>
              </a:lnTo>
              <a:lnTo>
                <a:pt x="1230510" y="252412"/>
              </a:lnTo>
              <a:lnTo>
                <a:pt x="1230510" y="504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A076-7CE8-429F-B8A6-431A36ACD54E}">
      <dsp:nvSpPr>
        <dsp:cNvPr id="0" name=""/>
        <dsp:cNvSpPr/>
      </dsp:nvSpPr>
      <dsp:spPr>
        <a:xfrm>
          <a:off x="4240708" y="1769268"/>
          <a:ext cx="1893093" cy="1262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Long Products</a:t>
          </a:r>
        </a:p>
      </dsp:txBody>
      <dsp:txXfrm>
        <a:off x="4277673" y="1806233"/>
        <a:ext cx="1819163" cy="1188132"/>
      </dsp:txXfrm>
    </dsp:sp>
    <dsp:sp modelId="{6F8B652F-3EBC-4E21-9B8C-46A71992C09B}">
      <dsp:nvSpPr>
        <dsp:cNvPr id="0" name=""/>
        <dsp:cNvSpPr/>
      </dsp:nvSpPr>
      <dsp:spPr>
        <a:xfrm>
          <a:off x="3956744" y="3031331"/>
          <a:ext cx="1230510" cy="504825"/>
        </a:xfrm>
        <a:custGeom>
          <a:avLst/>
          <a:gdLst/>
          <a:ahLst/>
          <a:cxnLst/>
          <a:rect l="0" t="0" r="0" b="0"/>
          <a:pathLst>
            <a:path>
              <a:moveTo>
                <a:pt x="1230510" y="0"/>
              </a:moveTo>
              <a:lnTo>
                <a:pt x="1230510" y="252412"/>
              </a:lnTo>
              <a:lnTo>
                <a:pt x="0" y="252412"/>
              </a:lnTo>
              <a:lnTo>
                <a:pt x="0" y="50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1628D-60ED-4AC4-92D4-AA6AC7E4827F}">
      <dsp:nvSpPr>
        <dsp:cNvPr id="0" name=""/>
        <dsp:cNvSpPr/>
      </dsp:nvSpPr>
      <dsp:spPr>
        <a:xfrm>
          <a:off x="3010197" y="3536156"/>
          <a:ext cx="1893093" cy="126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Mild Steel, High Carbon, &amp; Construction </a:t>
          </a:r>
        </a:p>
      </dsp:txBody>
      <dsp:txXfrm>
        <a:off x="3047162" y="3573121"/>
        <a:ext cx="1819163" cy="1188132"/>
      </dsp:txXfrm>
    </dsp:sp>
    <dsp:sp modelId="{736EC518-EC38-4FB3-B36A-416425E009DA}">
      <dsp:nvSpPr>
        <dsp:cNvPr id="0" name=""/>
        <dsp:cNvSpPr/>
      </dsp:nvSpPr>
      <dsp:spPr>
        <a:xfrm>
          <a:off x="5187255" y="3031331"/>
          <a:ext cx="1230510" cy="5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12"/>
              </a:lnTo>
              <a:lnTo>
                <a:pt x="1230510" y="252412"/>
              </a:lnTo>
              <a:lnTo>
                <a:pt x="1230510" y="50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61070-4C62-4BE5-ACF6-8A16D83EB914}">
      <dsp:nvSpPr>
        <dsp:cNvPr id="0" name=""/>
        <dsp:cNvSpPr/>
      </dsp:nvSpPr>
      <dsp:spPr>
        <a:xfrm>
          <a:off x="5471219" y="3536156"/>
          <a:ext cx="1893093" cy="1262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Alloy Steel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&amp; Stainless Steel</a:t>
          </a:r>
        </a:p>
      </dsp:txBody>
      <dsp:txXfrm>
        <a:off x="5508184" y="3573121"/>
        <a:ext cx="1819163" cy="1188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05C9B-FD5B-4C92-AD7B-D1F06DDA2D50}">
      <dsp:nvSpPr>
        <dsp:cNvPr id="0" name=""/>
        <dsp:cNvSpPr/>
      </dsp:nvSpPr>
      <dsp:spPr>
        <a:xfrm rot="10800000">
          <a:off x="685702" y="1754"/>
          <a:ext cx="3015549" cy="102658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9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Indian Alloy Steel production accounts for </a:t>
          </a:r>
          <a:r>
            <a:rPr lang="en-US" sz="1800" b="1" kern="1200" dirty="0">
              <a:solidFill>
                <a:srgbClr val="C00000"/>
              </a:solidFill>
            </a:rPr>
            <a:t>5%</a:t>
          </a:r>
          <a:r>
            <a:rPr lang="en-US" sz="1800" b="1" kern="1200" dirty="0">
              <a:solidFill>
                <a:schemeClr val="bg1"/>
              </a:solidFill>
            </a:rPr>
            <a:t> share in global alloy steel production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942349" y="1754"/>
        <a:ext cx="2758902" cy="1026589"/>
      </dsp:txXfrm>
    </dsp:sp>
    <dsp:sp modelId="{A990B349-9B19-4605-BBD2-86541D6636DD}">
      <dsp:nvSpPr>
        <dsp:cNvPr id="0" name=""/>
        <dsp:cNvSpPr/>
      </dsp:nvSpPr>
      <dsp:spPr>
        <a:xfrm>
          <a:off x="337348" y="1754"/>
          <a:ext cx="1026589" cy="10265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1E6AB-7953-446F-BD66-B9BCD7C252DC}">
      <dsp:nvSpPr>
        <dsp:cNvPr id="0" name=""/>
        <dsp:cNvSpPr/>
      </dsp:nvSpPr>
      <dsp:spPr>
        <a:xfrm rot="10800000">
          <a:off x="685702" y="1334788"/>
          <a:ext cx="3015549" cy="102658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9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Alloy Steel making capacity in India at present is approximate </a:t>
          </a:r>
          <a:r>
            <a:rPr lang="en-US" sz="1800" b="1" kern="1200" dirty="0">
              <a:solidFill>
                <a:srgbClr val="C00000"/>
              </a:solidFill>
            </a:rPr>
            <a:t>10 </a:t>
          </a:r>
          <a:r>
            <a:rPr lang="en-US" sz="1800" b="1" kern="1200" dirty="0">
              <a:solidFill>
                <a:schemeClr val="bg1"/>
              </a:solidFill>
            </a:rPr>
            <a:t> million tonnes</a:t>
          </a:r>
        </a:p>
      </dsp:txBody>
      <dsp:txXfrm rot="10800000">
        <a:off x="942349" y="1334788"/>
        <a:ext cx="2758902" cy="1026589"/>
      </dsp:txXfrm>
    </dsp:sp>
    <dsp:sp modelId="{F5483B1B-D80C-491C-9C60-2781A7013152}">
      <dsp:nvSpPr>
        <dsp:cNvPr id="0" name=""/>
        <dsp:cNvSpPr/>
      </dsp:nvSpPr>
      <dsp:spPr>
        <a:xfrm>
          <a:off x="337348" y="1334788"/>
          <a:ext cx="1026589" cy="10265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6F668-4C77-4AF2-B43D-0132324AD6B3}">
      <dsp:nvSpPr>
        <dsp:cNvPr id="0" name=""/>
        <dsp:cNvSpPr/>
      </dsp:nvSpPr>
      <dsp:spPr>
        <a:xfrm rot="10800000">
          <a:off x="571393" y="2667822"/>
          <a:ext cx="3167961" cy="102658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9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Alloy steel demand in India is pegged at </a:t>
          </a:r>
          <a:r>
            <a:rPr lang="en-US" sz="1800" b="1" kern="1200" dirty="0">
              <a:solidFill>
                <a:srgbClr val="C00000"/>
              </a:solidFill>
            </a:rPr>
            <a:t>7-8 </a:t>
          </a:r>
          <a:r>
            <a:rPr lang="en-US" sz="1800" b="1" kern="1200" dirty="0">
              <a:solidFill>
                <a:schemeClr val="bg1"/>
              </a:solidFill>
            </a:rPr>
            <a:t>million tonnes per annum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828040" y="2667822"/>
        <a:ext cx="2911314" cy="1026589"/>
      </dsp:txXfrm>
    </dsp:sp>
    <dsp:sp modelId="{6F13E416-84C6-4FA3-A6C0-57B818F7F8C0}">
      <dsp:nvSpPr>
        <dsp:cNvPr id="0" name=""/>
        <dsp:cNvSpPr/>
      </dsp:nvSpPr>
      <dsp:spPr>
        <a:xfrm>
          <a:off x="228595" y="2667001"/>
          <a:ext cx="1026589" cy="10265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1A67F-E0B5-4BF8-A718-CD8A481C274B}">
      <dsp:nvSpPr>
        <dsp:cNvPr id="0" name=""/>
        <dsp:cNvSpPr/>
      </dsp:nvSpPr>
      <dsp:spPr>
        <a:xfrm rot="10800000">
          <a:off x="760592" y="4000999"/>
          <a:ext cx="2915696" cy="1026301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Encouraging per capita consumption of alloy steel is a challenge</a:t>
          </a:r>
        </a:p>
      </dsp:txBody>
      <dsp:txXfrm rot="10800000">
        <a:off x="1017167" y="4000999"/>
        <a:ext cx="2659121" cy="1026301"/>
      </dsp:txXfrm>
    </dsp:sp>
    <dsp:sp modelId="{58844D0A-4FF2-422D-BF31-533B6A715872}">
      <dsp:nvSpPr>
        <dsp:cNvPr id="0" name=""/>
        <dsp:cNvSpPr/>
      </dsp:nvSpPr>
      <dsp:spPr>
        <a:xfrm>
          <a:off x="362311" y="4000856"/>
          <a:ext cx="1026589" cy="10265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267F2-69FE-48E2-AC82-70BA2631D0F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FCAC-5756-4933-9D91-A614F5BD5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89B48-03A6-4F98-92F6-1A987A5692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D5F96-4DAE-4355-A447-D20CA9E023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7DE1E-2B1D-4FEF-8FB4-FFAB786B8E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85C5D-3F5D-495B-97C1-2E02EC104E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C03C8-64F8-44C1-AC82-26ACAE8540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135B5-48DB-4119-9506-9891E13669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FCAC-5756-4933-9D91-A614F5BD54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3179-467A-44F0-AC59-3A8EC6CE0C8F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B2C9-E139-4665-8CE5-968D34E3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aofindia.weebly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4" Type="http://schemas.openxmlformats.org/officeDocument/2006/relationships/hyperlink" Target="mailto:aspaindia1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823075" y="6259513"/>
            <a:ext cx="1665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March 20, 2018</a:t>
            </a:r>
          </a:p>
        </p:txBody>
      </p:sp>
      <p:pic>
        <p:nvPicPr>
          <p:cNvPr id="15362" name="Picture 2" descr="https://encrypted-tbn2.gstatic.com/images?q=tbn:ANd9GcRfSez6YAzL-564OqvaR4aTe0VUzWioab_mzvvprvFGQ-UubB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620000" cy="5410200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28600" y="2133600"/>
            <a:ext cx="8658225" cy="95410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/>
              <a:t>Alloy Steel Industry in India  </a:t>
            </a:r>
          </a:p>
          <a:p>
            <a:pPr algn="ctr" eaLnBrk="0" hangingPunct="0"/>
            <a:r>
              <a:rPr lang="en-US" sz="2400" b="1" dirty="0">
                <a:solidFill>
                  <a:srgbClr val="C00000"/>
                </a:solidFill>
              </a:rPr>
              <a:t>Alloy Steel Producers Association of India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Alloy Steel – Current Status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3567334"/>
              </p:ext>
            </p:extLst>
          </p:nvPr>
        </p:nvGraphicFramePr>
        <p:xfrm>
          <a:off x="4648200" y="1295400"/>
          <a:ext cx="403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5943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Note: * Industry Estimates</a:t>
            </a:r>
          </a:p>
          <a:p>
            <a:r>
              <a:rPr lang="en-US" sz="1200" i="1" dirty="0"/>
              <a:t>Excludes Stainless Steel Production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6C793-E631-4BD2-B870-CA0CE20B5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097877"/>
              </p:ext>
            </p:extLst>
          </p:nvPr>
        </p:nvGraphicFramePr>
        <p:xfrm>
          <a:off x="304800" y="1408357"/>
          <a:ext cx="4572000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2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Forecast of Alloy Steel* Demand </a:t>
                      </a:r>
                      <a:br>
                        <a:rPr lang="en-US" sz="1100" u="none" strike="noStrike" dirty="0"/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2025-26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2032-33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Alloy Steel Demand at….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If, 6.5% GDP Growth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11.2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19.2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If, 7% GDP Growth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13.0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20.9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If,</a:t>
                      </a:r>
                      <a:r>
                        <a:rPr lang="en-US" sz="2000" b="1" u="none" strike="noStrike" baseline="0" dirty="0"/>
                        <a:t> </a:t>
                      </a:r>
                      <a:r>
                        <a:rPr lang="en-US" sz="2000" b="1" u="none" strike="noStrike" dirty="0"/>
                        <a:t>8% GDP Growth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14.6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24.0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in million tonnes</a:t>
                      </a:r>
                    </a:p>
                    <a:p>
                      <a:pPr algn="l" fontAlgn="b"/>
                      <a:r>
                        <a:rPr lang="en-US" sz="1400" u="none" strike="noStrike" dirty="0"/>
                        <a:t>* Excludes stainless steel  </a:t>
                      </a:r>
                    </a:p>
                    <a:p>
                      <a:pPr algn="l" fontAlgn="b"/>
                      <a:r>
                        <a:rPr lang="en-US" sz="1400" u="none" strike="noStrike" dirty="0"/>
                        <a:t>Source: Long Term Perspective Report by </a:t>
                      </a:r>
                      <a:r>
                        <a:rPr lang="en-US" sz="1400" u="none" strike="noStrike" dirty="0" err="1"/>
                        <a:t>MoS</a:t>
                      </a:r>
                      <a:r>
                        <a:rPr lang="en-US" sz="1400" u="none" strike="noStrike" dirty="0"/>
                        <a:t>, May 2014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Alloy Steel Industry– Growth Potential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7924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alloy steel demand, which is at </a:t>
            </a:r>
            <a:r>
              <a:rPr lang="en-US" b="1" dirty="0">
                <a:solidFill>
                  <a:srgbClr val="3333FF"/>
                </a:solidFill>
              </a:rPr>
              <a:t>7-8 MT</a:t>
            </a:r>
            <a:r>
              <a:rPr lang="en-US" b="1" dirty="0"/>
              <a:t>, is likely to </a:t>
            </a:r>
            <a:r>
              <a:rPr lang="en-US" b="1" dirty="0">
                <a:solidFill>
                  <a:srgbClr val="C00000"/>
                </a:solidFill>
              </a:rPr>
              <a:t>double </a:t>
            </a:r>
            <a:r>
              <a:rPr lang="en-US" b="1" dirty="0"/>
              <a:t>by 2025-26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7924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production, which is at </a:t>
            </a:r>
            <a:r>
              <a:rPr lang="en-US" b="1" dirty="0">
                <a:solidFill>
                  <a:srgbClr val="3333FF"/>
                </a:solidFill>
              </a:rPr>
              <a:t>6 MT </a:t>
            </a:r>
            <a:r>
              <a:rPr lang="en-US" b="1" dirty="0"/>
              <a:t>will also double to </a:t>
            </a:r>
            <a:r>
              <a:rPr lang="en-US" b="1" dirty="0">
                <a:solidFill>
                  <a:srgbClr val="C00000"/>
                </a:solidFill>
              </a:rPr>
              <a:t>12 MT </a:t>
            </a:r>
            <a:r>
              <a:rPr lang="en-US" b="1" dirty="0"/>
              <a:t>by 2025-26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019800"/>
            <a:ext cx="7924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capacities are expected to increase from </a:t>
            </a:r>
            <a:r>
              <a:rPr lang="en-US" b="1" dirty="0">
                <a:solidFill>
                  <a:srgbClr val="3333FF"/>
                </a:solidFill>
              </a:rPr>
              <a:t>10 MT</a:t>
            </a:r>
            <a:r>
              <a:rPr lang="en-US" b="1" dirty="0"/>
              <a:t> to</a:t>
            </a:r>
            <a:r>
              <a:rPr lang="en-US" b="1" dirty="0">
                <a:solidFill>
                  <a:srgbClr val="C00000"/>
                </a:solidFill>
              </a:rPr>
              <a:t> 20 MT</a:t>
            </a:r>
            <a:r>
              <a:rPr lang="en-US" b="1" dirty="0"/>
              <a:t> by 2025-26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FA76-6B08-4D10-B865-C6C2D35F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Alloy Steel Producers Association of India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8003-5F3F-406A-BCA6-8DE2762B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u="sng" dirty="0"/>
              <a:t>About Us: </a:t>
            </a:r>
          </a:p>
          <a:p>
            <a:pPr marL="0" indent="0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/>
              <a:t>Established in 1968, the Association represents producers of Alloy &amp; Special Steels, including stainless steel, in the country. The Association widely represents the domestic Alloy Steel Industry</a:t>
            </a:r>
          </a:p>
          <a:p>
            <a:pPr marL="0" indent="0" algn="just">
              <a:buNone/>
            </a:pPr>
            <a:r>
              <a:rPr lang="en-IN" dirty="0"/>
              <a:t>ASPA seeks to promote common interests of alloy and special steel manufacturers in India. 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/>
              <a:t>*  ASPA continuously interacts with Government of India’s relevant ministries, mainly Steel, Commerce and Finance on policies and procedures that affect alloy steel industry.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/>
              <a:t>* ASPA interacts periodically with its principal customers organisation such ACMA (Automotive Components Manufacturers of India) and SIAM (Society of Indian Automobile Manufacturers).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603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FA76-6B08-4D10-B865-C6C2D35F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Alloy Steel Producers Association of India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8003-5F3F-406A-BCA6-8DE2762B1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443" y="2082017"/>
            <a:ext cx="41148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u="sng" dirty="0"/>
              <a:t>Contact Us: </a:t>
            </a:r>
          </a:p>
          <a:p>
            <a:pPr marL="0" indent="0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b="1" dirty="0"/>
              <a:t>Suketu V Shah</a:t>
            </a:r>
          </a:p>
          <a:p>
            <a:pPr marL="0" indent="0" algn="just">
              <a:buNone/>
            </a:pPr>
            <a:r>
              <a:rPr lang="en-IN" dirty="0"/>
              <a:t>Chairman   </a:t>
            </a:r>
          </a:p>
          <a:p>
            <a:pPr marL="0" indent="0" algn="just">
              <a:buNone/>
            </a:pPr>
            <a:r>
              <a:rPr lang="en-IN" dirty="0"/>
              <a:t>            </a:t>
            </a:r>
          </a:p>
          <a:p>
            <a:pPr marL="0" indent="0" algn="just">
              <a:buNone/>
            </a:pPr>
            <a:r>
              <a:rPr lang="en-IN" b="1" dirty="0"/>
              <a:t>ASPA Registered Office</a:t>
            </a:r>
          </a:p>
          <a:p>
            <a:pPr marL="0" indent="0" algn="just">
              <a:buNone/>
            </a:pPr>
            <a:endParaRPr lang="en-IN" sz="2600" dirty="0"/>
          </a:p>
          <a:p>
            <a:pPr marL="0" indent="0" algn="just">
              <a:buNone/>
            </a:pPr>
            <a:r>
              <a:rPr lang="en-IN" sz="2600" b="1" dirty="0">
                <a:solidFill>
                  <a:srgbClr val="C00000"/>
                </a:solidFill>
              </a:rPr>
              <a:t>Alloy Steel Producers Association of India</a:t>
            </a:r>
          </a:p>
          <a:p>
            <a:pPr marL="0" indent="0" algn="just">
              <a:buNone/>
            </a:pPr>
            <a:r>
              <a:rPr lang="en-IN" sz="2600" dirty="0"/>
              <a:t>Bajaj </a:t>
            </a:r>
            <a:r>
              <a:rPr lang="en-IN" sz="2600" dirty="0" err="1"/>
              <a:t>Bhavan</a:t>
            </a:r>
            <a:r>
              <a:rPr lang="en-IN" sz="2600" dirty="0"/>
              <a:t>, 3rd Floor, Nariman Point,</a:t>
            </a:r>
          </a:p>
          <a:p>
            <a:pPr marL="0" indent="0" algn="just">
              <a:buNone/>
            </a:pPr>
            <a:r>
              <a:rPr lang="en-IN" sz="2600" dirty="0"/>
              <a:t>Mumbai 400021 – Maharashtra – India</a:t>
            </a:r>
          </a:p>
          <a:p>
            <a:pPr marL="0" indent="0" algn="just">
              <a:buNone/>
            </a:pPr>
            <a:r>
              <a:rPr lang="en-IN" sz="2600" dirty="0"/>
              <a:t>Tel: 022-61216666 </a:t>
            </a:r>
          </a:p>
          <a:p>
            <a:pPr marL="0" indent="0" algn="just">
              <a:buNone/>
            </a:pPr>
            <a:r>
              <a:rPr lang="en-IN" dirty="0"/>
              <a:t> </a:t>
            </a:r>
          </a:p>
          <a:p>
            <a:pPr marL="0" indent="0" algn="just">
              <a:buNone/>
            </a:pPr>
            <a:r>
              <a:rPr lang="en-US" b="1" u="sng" dirty="0">
                <a:hlinkClick r:id="rId3"/>
              </a:rPr>
              <a:t>www.aspaofindia.weebly.com</a:t>
            </a:r>
            <a:endParaRPr lang="en-IN" b="1" dirty="0"/>
          </a:p>
          <a:p>
            <a:pPr marL="0" indent="0" algn="just">
              <a:buNone/>
            </a:pPr>
            <a:r>
              <a:rPr lang="en-IN" dirty="0"/>
              <a:t>                                          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1EE96-2B66-4ED3-A7EA-7E476D44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057399"/>
            <a:ext cx="38100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sz="2600" b="1" dirty="0">
                <a:solidFill>
                  <a:srgbClr val="C00000"/>
                </a:solidFill>
              </a:rPr>
              <a:t>ASPA Secretariat Office                                                    </a:t>
            </a:r>
          </a:p>
          <a:p>
            <a:pPr marL="0" indent="0" algn="just">
              <a:buNone/>
            </a:pPr>
            <a:r>
              <a:rPr lang="en-IN" sz="2600" dirty="0"/>
              <a:t>Admin </a:t>
            </a:r>
            <a:r>
              <a:rPr lang="en-IN" sz="2600" dirty="0" err="1"/>
              <a:t>Bldg</a:t>
            </a:r>
            <a:r>
              <a:rPr lang="en-IN" sz="2600" dirty="0"/>
              <a:t> 1, c/o Mukand Ltd</a:t>
            </a:r>
          </a:p>
          <a:p>
            <a:pPr marL="0" indent="0" algn="just">
              <a:buNone/>
            </a:pPr>
            <a:r>
              <a:rPr lang="en-IN" sz="2600" dirty="0"/>
              <a:t>Thane Belapur Road, </a:t>
            </a:r>
          </a:p>
          <a:p>
            <a:pPr marL="0" indent="0" algn="just">
              <a:buNone/>
            </a:pPr>
            <a:r>
              <a:rPr lang="en-IN" sz="2600" dirty="0"/>
              <a:t>PO Kalwe, </a:t>
            </a:r>
          </a:p>
          <a:p>
            <a:pPr marL="0" indent="0" algn="just">
              <a:buNone/>
            </a:pPr>
            <a:r>
              <a:rPr lang="en-IN" sz="2600" dirty="0"/>
              <a:t>Dist. Thane 400605</a:t>
            </a:r>
          </a:p>
          <a:p>
            <a:pPr marL="0" indent="0" algn="just">
              <a:buNone/>
            </a:pPr>
            <a:r>
              <a:rPr lang="en-IN" sz="2600" dirty="0"/>
              <a:t>Maharashtra – India</a:t>
            </a:r>
          </a:p>
          <a:p>
            <a:pPr marL="0" indent="0" algn="just">
              <a:buNone/>
            </a:pPr>
            <a:r>
              <a:rPr lang="en-IN" sz="2600" dirty="0"/>
              <a:t>Tel: 91-22-21727359 </a:t>
            </a:r>
          </a:p>
          <a:p>
            <a:pPr marL="0" indent="0" algn="just">
              <a:buNone/>
            </a:pPr>
            <a:r>
              <a:rPr lang="en-IN" sz="2600" dirty="0"/>
              <a:t>Fax: 022-25348179</a:t>
            </a:r>
          </a:p>
          <a:p>
            <a:pPr marL="0" indent="0" algn="just">
              <a:buNone/>
            </a:pPr>
            <a:r>
              <a:rPr lang="en-IN" sz="2600" dirty="0"/>
              <a:t> Email: </a:t>
            </a:r>
            <a:r>
              <a:rPr lang="en-IN" sz="2600" dirty="0">
                <a:hlinkClick r:id="rId4"/>
              </a:rPr>
              <a:t>aspaindia1@gmail.com</a:t>
            </a:r>
            <a:endParaRPr lang="en-IN" sz="2600" dirty="0"/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sz="2600" b="1" dirty="0">
                <a:solidFill>
                  <a:srgbClr val="C00000"/>
                </a:solidFill>
              </a:rPr>
              <a:t>ASPA Delhi Office</a:t>
            </a:r>
          </a:p>
          <a:p>
            <a:pPr marL="0" indent="0" algn="just">
              <a:buNone/>
            </a:pPr>
            <a:r>
              <a:rPr lang="en-IN" sz="2600" dirty="0"/>
              <a:t>D-307 </a:t>
            </a:r>
            <a:r>
              <a:rPr lang="en-IN" sz="2600" dirty="0" err="1"/>
              <a:t>Defense</a:t>
            </a:r>
            <a:r>
              <a:rPr lang="en-IN" sz="2600" dirty="0"/>
              <a:t> Colony, </a:t>
            </a:r>
          </a:p>
          <a:p>
            <a:pPr marL="0" indent="0" algn="just">
              <a:buNone/>
            </a:pPr>
            <a:r>
              <a:rPr lang="en-IN" sz="2600" dirty="0"/>
              <a:t>New Delhi-24</a:t>
            </a:r>
          </a:p>
          <a:p>
            <a:pPr marL="0" indent="0" algn="just">
              <a:buNone/>
            </a:pPr>
            <a:r>
              <a:rPr lang="en-IN" sz="2600" dirty="0"/>
              <a:t>Tel: 011-49070548 Ext 511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537BD-3D35-4894-94CE-C418D93B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7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8CD879-D222-48EB-97E2-192804F63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93947"/>
              </p:ext>
            </p:extLst>
          </p:nvPr>
        </p:nvGraphicFramePr>
        <p:xfrm>
          <a:off x="3748087" y="1066800"/>
          <a:ext cx="16478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icture" r:id="rId5" imgW="724703" imgH="353167" progId="Word.Picture.8">
                  <p:embed/>
                </p:oleObj>
              </mc:Choice>
              <mc:Fallback>
                <p:oleObj name="Picture" r:id="rId5" imgW="724703" imgH="353167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7" y="1066800"/>
                        <a:ext cx="16478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9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301625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>
                <a:solidFill>
                  <a:schemeClr val="accent2"/>
                </a:solidFill>
              </a:rPr>
              <a:t>                                 </a:t>
            </a:r>
            <a:r>
              <a:rPr lang="en-US" sz="2600" b="1" dirty="0">
                <a:solidFill>
                  <a:srgbClr val="C00000"/>
                </a:solidFill>
              </a:rPr>
              <a:t>Alloy Steel Business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0" y="11430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023917"/>
            <a:ext cx="7858690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Alloy Steel Constitutes around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8.4%</a:t>
            </a:r>
            <a:r>
              <a:rPr lang="en-US" sz="2400" b="1" dirty="0"/>
              <a:t> of Indian Steel Demand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D511A-F11E-4502-9554-B58D2256D38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73138" y="774700"/>
            <a:ext cx="1825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0" tIns="46031" rIns="92060" bIns="46031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609600" y="19812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1" rIns="92060" bIns="46031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0" hangingPunct="0">
              <a:defRPr/>
            </a:pPr>
            <a:r>
              <a:rPr lang="en-US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1188" y="201613"/>
            <a:ext cx="8075612" cy="415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0" hangingPunct="0"/>
            <a:endParaRPr lang="en-US" sz="4800" b="1" u="sng" dirty="0">
              <a:latin typeface="Book Antiqua" pitchFamily="18" charset="0"/>
            </a:endParaRPr>
          </a:p>
          <a:p>
            <a:pPr algn="ctr" eaLnBrk="0" hangingPunct="0"/>
            <a:r>
              <a:rPr lang="en-US" sz="4400" b="1" i="1" dirty="0">
                <a:latin typeface="Book Antiqua" pitchFamily="18" charset="0"/>
              </a:rPr>
              <a:t> </a:t>
            </a:r>
          </a:p>
          <a:p>
            <a:pPr algn="ctr" eaLnBrk="0" hangingPunct="0"/>
            <a:r>
              <a:rPr lang="en-US" sz="3200" b="1" i="1" dirty="0">
                <a:cs typeface="Arial" pitchFamily="34" charset="0"/>
              </a:rPr>
              <a:t>Steel  containing alloying</a:t>
            </a:r>
            <a:endParaRPr lang="en-US" sz="3200" b="1" i="1" dirty="0">
              <a:solidFill>
                <a:schemeClr val="accent1"/>
              </a:solidFill>
              <a:cs typeface="Arial" pitchFamily="34" charset="0"/>
            </a:endParaRPr>
          </a:p>
          <a:p>
            <a:pPr algn="ctr" eaLnBrk="0" hangingPunct="0"/>
            <a:r>
              <a:rPr lang="en-US" sz="3200" b="1" i="1" dirty="0">
                <a:cs typeface="Arial" pitchFamily="34" charset="0"/>
              </a:rPr>
              <a:t>elements like</a:t>
            </a:r>
            <a:r>
              <a:rPr lang="en-US" sz="3200" b="1" i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i="1" dirty="0">
                <a:solidFill>
                  <a:srgbClr val="3333FF"/>
                </a:solidFill>
                <a:cs typeface="Arial" pitchFamily="34" charset="0"/>
              </a:rPr>
              <a:t>Chromium, Nickel, Molybdenum,</a:t>
            </a:r>
            <a:r>
              <a:rPr lang="en-US" sz="3200" b="1" i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i="1" dirty="0">
                <a:solidFill>
                  <a:srgbClr val="3333FF"/>
                </a:solidFill>
                <a:cs typeface="Arial" pitchFamily="34" charset="0"/>
              </a:rPr>
              <a:t>Vanadium </a:t>
            </a:r>
            <a:r>
              <a:rPr lang="en-US" sz="3200" b="1" i="1" dirty="0">
                <a:cs typeface="Arial" pitchFamily="34" charset="0"/>
              </a:rPr>
              <a:t>used in highly</a:t>
            </a:r>
            <a:r>
              <a:rPr lang="en-US" sz="3200" b="1" i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i="1" dirty="0">
                <a:cs typeface="Arial" pitchFamily="34" charset="0"/>
              </a:rPr>
              <a:t>specialized applications in Automotive, Engineering, Railways &amp; </a:t>
            </a:r>
            <a:r>
              <a:rPr lang="en-US" sz="3200" b="1" i="1" dirty="0" err="1">
                <a:cs typeface="Arial" pitchFamily="34" charset="0"/>
              </a:rPr>
              <a:t>Defence</a:t>
            </a:r>
            <a:r>
              <a:rPr lang="en-US" sz="3200" b="1" i="1" dirty="0">
                <a:cs typeface="Arial" pitchFamily="34" charset="0"/>
              </a:rPr>
              <a:t> sectors</a:t>
            </a:r>
            <a:r>
              <a:rPr lang="en-US" sz="4400" b="1" i="1" dirty="0">
                <a:solidFill>
                  <a:schemeClr val="accent1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684213" y="382588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>
                <a:solidFill>
                  <a:srgbClr val="C00000"/>
                </a:solidFill>
              </a:rPr>
              <a:t>Alloy Steel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31DF7-1433-44A5-92B8-302C1787042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8675" name="Rectangle 1026"/>
          <p:cNvSpPr>
            <a:spLocks noChangeArrowheads="1"/>
          </p:cNvSpPr>
          <p:nvPr/>
        </p:nvSpPr>
        <p:spPr bwMode="auto">
          <a:xfrm>
            <a:off x="973138" y="774700"/>
            <a:ext cx="1825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0" tIns="46031" rIns="92060" bIns="46031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1068388" y="990600"/>
            <a:ext cx="4694237" cy="520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0" hangingPunct="0"/>
            <a:endParaRPr lang="en-US" sz="1800" b="1" dirty="0">
              <a:solidFill>
                <a:schemeClr val="bg2"/>
              </a:solidFill>
              <a:latin typeface="Book Antiqua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000" b="1" dirty="0">
                <a:solidFill>
                  <a:srgbClr val="F92B15"/>
                </a:solidFill>
              </a:rPr>
              <a:t> Grades:</a:t>
            </a:r>
          </a:p>
          <a:p>
            <a:pPr eaLnBrk="0" hangingPunct="0">
              <a:lnSpc>
                <a:spcPct val="85000"/>
              </a:lnSpc>
            </a:pPr>
            <a:r>
              <a:rPr lang="en-US" sz="1800" dirty="0"/>
              <a:t>       </a:t>
            </a:r>
            <a:r>
              <a:rPr lang="en-US" sz="1800" b="1" dirty="0"/>
              <a:t>More than 400 varieties</a:t>
            </a:r>
          </a:p>
          <a:p>
            <a:pPr eaLnBrk="0" hangingPunct="0">
              <a:lnSpc>
                <a:spcPct val="85000"/>
              </a:lnSpc>
            </a:pPr>
            <a:endParaRPr lang="en-US" sz="1800" u="sng" dirty="0"/>
          </a:p>
          <a:p>
            <a:pPr eaLnBrk="0" hangingPunct="0">
              <a:lnSpc>
                <a:spcPct val="85000"/>
              </a:lnSpc>
            </a:pPr>
            <a:endParaRPr lang="en-US" sz="1800" u="sng" dirty="0"/>
          </a:p>
          <a:p>
            <a:pPr eaLnBrk="0" hangingPunct="0">
              <a:lnSpc>
                <a:spcPct val="85000"/>
              </a:lnSpc>
            </a:pPr>
            <a:r>
              <a:rPr lang="en-US" sz="2000" b="1" dirty="0">
                <a:solidFill>
                  <a:srgbClr val="F92B15"/>
                </a:solidFill>
              </a:rPr>
              <a:t> Products:</a:t>
            </a:r>
          </a:p>
          <a:p>
            <a:pPr marL="455613" lvl="1" eaLnBrk="0" hangingPunct="0">
              <a:lnSpc>
                <a:spcPct val="85000"/>
              </a:lnSpc>
            </a:pPr>
            <a:r>
              <a:rPr lang="en-US" sz="1800" b="1" dirty="0"/>
              <a:t>Bars </a:t>
            </a:r>
          </a:p>
          <a:p>
            <a:pPr marL="455613" lvl="1" eaLnBrk="0" hangingPunct="0">
              <a:lnSpc>
                <a:spcPct val="85000"/>
              </a:lnSpc>
            </a:pPr>
            <a:r>
              <a:rPr lang="en-US" sz="1800" b="1" dirty="0"/>
              <a:t>Wire rods </a:t>
            </a:r>
          </a:p>
          <a:p>
            <a:pPr marL="455613" lvl="1" eaLnBrk="0" hangingPunct="0">
              <a:lnSpc>
                <a:spcPct val="85000"/>
              </a:lnSpc>
            </a:pPr>
            <a:r>
              <a:rPr lang="en-US" sz="1800" b="1" dirty="0"/>
              <a:t>Wires</a:t>
            </a:r>
          </a:p>
          <a:p>
            <a:pPr marL="455613" lvl="1" eaLnBrk="0" hangingPunct="0">
              <a:lnSpc>
                <a:spcPct val="85000"/>
              </a:lnSpc>
            </a:pPr>
            <a:r>
              <a:rPr lang="en-US" sz="1800" b="1" dirty="0"/>
              <a:t>Bright bars</a:t>
            </a:r>
          </a:p>
          <a:p>
            <a:pPr eaLnBrk="0" hangingPunct="0">
              <a:lnSpc>
                <a:spcPct val="85000"/>
              </a:lnSpc>
            </a:pPr>
            <a:endParaRPr lang="en-US" sz="1800" dirty="0"/>
          </a:p>
          <a:p>
            <a:pPr eaLnBrk="0" hangingPunct="0">
              <a:lnSpc>
                <a:spcPct val="85000"/>
              </a:lnSpc>
            </a:pPr>
            <a:endParaRPr lang="en-US" sz="1800" dirty="0"/>
          </a:p>
          <a:p>
            <a:pPr eaLnBrk="0" hangingPunct="0">
              <a:lnSpc>
                <a:spcPct val="85000"/>
              </a:lnSpc>
            </a:pPr>
            <a:r>
              <a:rPr lang="en-US" sz="2000" b="1" dirty="0">
                <a:solidFill>
                  <a:srgbClr val="F92B15"/>
                </a:solidFill>
              </a:rPr>
              <a:t> Sizes:</a:t>
            </a:r>
            <a:br>
              <a:rPr lang="en-US" sz="2000" b="1" dirty="0">
                <a:solidFill>
                  <a:srgbClr val="F92B15"/>
                </a:solidFill>
              </a:rPr>
            </a:br>
            <a:r>
              <a:rPr lang="en-US" sz="2000" b="1" dirty="0">
                <a:solidFill>
                  <a:srgbClr val="F92B15"/>
                </a:solidFill>
              </a:rPr>
              <a:t>       </a:t>
            </a:r>
            <a:r>
              <a:rPr lang="en-US" sz="1800" b="1" dirty="0"/>
              <a:t>Wide range varying from 3 mm to</a:t>
            </a:r>
            <a:br>
              <a:rPr lang="en-US" sz="1800" b="1" dirty="0"/>
            </a:br>
            <a:r>
              <a:rPr lang="en-US" sz="1800" b="1" dirty="0"/>
              <a:t>        250 mm</a:t>
            </a:r>
          </a:p>
          <a:p>
            <a:pPr eaLnBrk="0" hangingPunct="0">
              <a:lnSpc>
                <a:spcPct val="85000"/>
              </a:lnSpc>
            </a:pPr>
            <a:endParaRPr lang="en-US" sz="1800" b="1" u="sng" dirty="0"/>
          </a:p>
          <a:p>
            <a:pPr eaLnBrk="0" hangingPunct="0">
              <a:lnSpc>
                <a:spcPct val="85000"/>
              </a:lnSpc>
            </a:pPr>
            <a:endParaRPr lang="en-US" sz="1800" u="sng" dirty="0"/>
          </a:p>
          <a:p>
            <a:pPr eaLnBrk="0" hangingPunct="0">
              <a:lnSpc>
                <a:spcPct val="85000"/>
              </a:lnSpc>
            </a:pPr>
            <a:r>
              <a:rPr lang="en-US" sz="2000" b="1" dirty="0">
                <a:solidFill>
                  <a:srgbClr val="F92B15"/>
                </a:solidFill>
              </a:rPr>
              <a:t> Shapes:</a:t>
            </a:r>
          </a:p>
          <a:p>
            <a:pPr marL="455613" lvl="1" eaLnBrk="0" hangingPunct="0">
              <a:lnSpc>
                <a:spcPct val="85000"/>
              </a:lnSpc>
            </a:pPr>
            <a:r>
              <a:rPr lang="en-US" sz="1800" b="1" dirty="0"/>
              <a:t>Rounds, Squares, Flats, Hexagons, Rectangles and Customized shapes</a:t>
            </a:r>
          </a:p>
          <a:p>
            <a:pPr eaLnBrk="0" hangingPunct="0"/>
            <a:endParaRPr lang="en-US" sz="1800" dirty="0"/>
          </a:p>
        </p:txBody>
      </p:sp>
      <p:sp>
        <p:nvSpPr>
          <p:cNvPr id="28677" name="Text Box 1030"/>
          <p:cNvSpPr txBox="1">
            <a:spLocks noChangeArrowheads="1"/>
          </p:cNvSpPr>
          <p:nvPr/>
        </p:nvSpPr>
        <p:spPr bwMode="auto">
          <a:xfrm>
            <a:off x="684213" y="304800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Alloy Steel - Product Profile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6124575" y="974725"/>
            <a:ext cx="2133600" cy="5103813"/>
            <a:chOff x="3696" y="528"/>
            <a:chExt cx="1344" cy="3215"/>
          </a:xfrm>
        </p:grpSpPr>
        <p:pic>
          <p:nvPicPr>
            <p:cNvPr id="28679" name="Picture 103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737"/>
              <a:ext cx="1344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03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528"/>
              <a:ext cx="129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0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632"/>
              <a:ext cx="1344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1676F-ED65-4B7E-976A-8AEEEF7057D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7850" y="1260475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Requirements of alloy steels are in small batches ranging from </a:t>
            </a:r>
            <a:r>
              <a:rPr lang="en-US" sz="3200" b="1" dirty="0">
                <a:solidFill>
                  <a:srgbClr val="3333FF"/>
                </a:solidFill>
              </a:rPr>
              <a:t>500 </a:t>
            </a:r>
            <a:r>
              <a:rPr lang="en-US" sz="3200" b="1" dirty="0" err="1">
                <a:solidFill>
                  <a:srgbClr val="3333FF"/>
                </a:solidFill>
              </a:rPr>
              <a:t>Kgs</a:t>
            </a:r>
            <a:r>
              <a:rPr lang="en-US" sz="3200" b="1" dirty="0">
                <a:solidFill>
                  <a:srgbClr val="3333FF"/>
                </a:solidFill>
              </a:rPr>
              <a:t> to 60 MT</a:t>
            </a:r>
            <a:r>
              <a:rPr lang="en-US" sz="3200" b="1" dirty="0"/>
              <a:t> per grade.</a:t>
            </a:r>
          </a:p>
          <a:p>
            <a:pPr algn="ctr"/>
            <a:endParaRPr lang="en-US" sz="3200" b="1" i="1" dirty="0">
              <a:latin typeface="Book Antiqua" pitchFamily="18" charset="0"/>
            </a:endParaRPr>
          </a:p>
          <a:p>
            <a:pPr algn="ctr"/>
            <a:r>
              <a:rPr lang="en-US" sz="3200" b="1" dirty="0"/>
              <a:t>Each Alloy steel grade is </a:t>
            </a:r>
            <a:r>
              <a:rPr lang="en-US" sz="3200" b="1" dirty="0">
                <a:solidFill>
                  <a:srgbClr val="F92B15"/>
                </a:solidFill>
              </a:rPr>
              <a:t>tailor-made </a:t>
            </a:r>
            <a:r>
              <a:rPr lang="en-US" sz="3200" b="1" dirty="0"/>
              <a:t> as per customer specification, quantity requirements and end application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algn="ctr"/>
            <a:r>
              <a:rPr lang="en-US" sz="3000" b="1" u="sng" dirty="0">
                <a:solidFill>
                  <a:srgbClr val="F92B15"/>
                </a:solidFill>
              </a:rPr>
              <a:t>It is not a commodity product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914400" y="361950"/>
            <a:ext cx="7262813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Alloy Steel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16AC1-CA0F-4470-BDC0-9AC3EC8F132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973138" y="774700"/>
            <a:ext cx="1825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0" tIns="46031" rIns="92060" bIns="46031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09600" y="19812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1" rIns="92060" bIns="46031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0" hangingPunct="0">
              <a:defRPr/>
            </a:pPr>
            <a:r>
              <a:rPr lang="en-US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84213" y="304800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Leading Alloy Steel Producers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1524000" cy="13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http://www.myjobsinpune.com/Images/Logos/Jobsite/28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671220"/>
            <a:ext cx="1651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" descr="http://www.moneycontrol.com/news_image_files/mahindra-logo-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066800"/>
            <a:ext cx="1676400" cy="14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 descr="http://www.kgvkindia.com/images/usha_logo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0"/>
            <a:ext cx="1701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3" descr="http://www.antya.com/upload/4/SFS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399" y="2743200"/>
            <a:ext cx="1676401" cy="1253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9947" name="Picture 27" descr="http://www.timesjobs.com/puneautofair/images/ismt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0682" y="4763073"/>
            <a:ext cx="17733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33" descr="http://www.vardhman.com/images/logo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572000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Box 16"/>
          <p:cNvSpPr txBox="1">
            <a:spLocks noChangeArrowheads="1"/>
          </p:cNvSpPr>
          <p:nvPr/>
        </p:nvSpPr>
        <p:spPr bwMode="auto">
          <a:xfrm>
            <a:off x="3288571" y="4006668"/>
            <a:ext cx="1460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KALYANI </a:t>
            </a:r>
          </a:p>
        </p:txBody>
      </p:sp>
      <p:pic>
        <p:nvPicPr>
          <p:cNvPr id="6150" name="Picture 6" descr="http://www.cricketgraph.com/assets/img/club/1372758096_jsw_logo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1154040"/>
            <a:ext cx="1920838" cy="1208160"/>
          </a:xfrm>
          <a:prstGeom prst="rect">
            <a:avLst/>
          </a:prstGeom>
          <a:noFill/>
        </p:spPr>
      </p:pic>
      <p:pic>
        <p:nvPicPr>
          <p:cNvPr id="6152" name="Picture 8" descr="http://3.imimg.com/data3/JL/HT/MY-7201265/jayaswal-neco-industries-limited-logo-90x9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2895600"/>
            <a:ext cx="1818791" cy="1295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242A-6029-4625-985C-8CE23A66647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973138" y="774700"/>
            <a:ext cx="1825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0" tIns="46031" rIns="92060" bIns="46031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09600" y="19812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1" rIns="92060" bIns="46031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0" hangingPunct="0">
              <a:defRPr/>
            </a:pPr>
            <a:r>
              <a:rPr lang="en-US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84213" y="304800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Alloy Steel :  Customer Profile</a:t>
            </a:r>
          </a:p>
        </p:txBody>
      </p:sp>
      <p:pic>
        <p:nvPicPr>
          <p:cNvPr id="40966" name="Picture 13" descr="http://car-logos.50webs.com/logo/honda/hon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038" y="1171575"/>
            <a:ext cx="17573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5" descr="http://autoplugged.com/wp-content/uploads/2010/10/Bajaj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913" y="2946400"/>
            <a:ext cx="14573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9" descr="http://www.kshitizanand.com/new/wp-content/uploads/2011/08/Pictur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1198563"/>
            <a:ext cx="17748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1" descr="http://topnews.in/files/tvs-Logo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813" y="29972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3" descr="http://4.bp.blogspot.com/_jnpcCBeAcS4/TTASZUwNdJI/AAAAAAAAAME/V2dScOSQOYE/s1600/Hyundai_Logo_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2663" y="2681288"/>
            <a:ext cx="18700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27" descr="http://varma.ece.cmu.edu/GM-CMU-AD-CRL/gm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1788" y="5080000"/>
            <a:ext cx="10636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9" descr="http://www.autocarsreview.com/wp-content/uploads/2010/12/ford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" y="4941888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33" descr="http://www.cartype.com/pics/149/full/nissan_logo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79988" y="4906963"/>
            <a:ext cx="14509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41" descr="http://cache.blippitt.com/wp-content/uploads/2010/10/Toyota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0700" y="4805363"/>
            <a:ext cx="1905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43" descr="http://3.bp.blogspot.com/_AcBUSVxs82w/TA0FkkJBjpI/AAAAAAAAdjM/pOORlzXM-iU/s400/Maruti-Suzuki-Log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425" y="1266825"/>
            <a:ext cx="16113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39" descr="http://www.topnews.in/files/tata-logo2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9725" y="3046413"/>
            <a:ext cx="19351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lobalaccessibilitynews.com/files/2012/02/DRDO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688" y="1073150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http://watchful2thoughtful.files.wordpress.com/2009/03/railw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989013"/>
            <a:ext cx="17224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http://www.parmarmetal.com/images/logo/BH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62038"/>
            <a:ext cx="15795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http://www.shrikrishnaconsultancy.com/images/client-logos/Kirloskar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963" y="4541838"/>
            <a:ext cx="1177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2" descr="http://paulburgeson.com/seniordesign/wp-content/uploads/2011/02/1007dp_03+power_stroke_cummins_stats+cummin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" y="2795588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4" descr="http://quarryacademy.com/cmsNews/Sandv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5763" y="4878388"/>
            <a:ext cx="1727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6" descr="http://api.ning.com/files/IsRYPXILKXO*fL5zOVozqvj*1fdOukrPY05sZT0ZbTd9zciHVHXZe6RX72NlNvUd9y0mVJcUeCIXVvQdqzYiDqrB2yNTufpU/JohnMAllenCoWidia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5075" y="4741863"/>
            <a:ext cx="20415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7" descr="http://www.blueridgediesel.com/wp-content/uploads/bosch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5838" y="3073400"/>
            <a:ext cx="26320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6"/>
          <p:cNvSpPr txBox="1">
            <a:spLocks noChangeArrowheads="1"/>
          </p:cNvSpPr>
          <p:nvPr/>
        </p:nvSpPr>
        <p:spPr bwMode="auto">
          <a:xfrm>
            <a:off x="684213" y="304800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Alloy Steel :  Customer Profile</a:t>
            </a:r>
          </a:p>
        </p:txBody>
      </p:sp>
      <p:pic>
        <p:nvPicPr>
          <p:cNvPr id="41995" name="Picture 35" descr="http://www.logotypes101.com/files/385/8dd9da19b237f2fa97f3ada2518dd5ed/lrg_SKF15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3163" y="282575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57D2D-E83F-4ECB-8EA0-6503766C4C0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973138" y="774700"/>
            <a:ext cx="1825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0" tIns="46031" rIns="92060" bIns="46031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09600" y="19812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0" tIns="46031" rIns="92060" bIns="46031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0" hangingPunct="0">
              <a:defRPr/>
            </a:pPr>
            <a:r>
              <a:rPr lang="en-US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068388" y="985838"/>
            <a:ext cx="4346575" cy="503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Transmission parts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Engine components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Steering components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High tensile fasteners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Fuel injection pumps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Bearings                        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Braking system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Suspension parts</a:t>
            </a:r>
          </a:p>
          <a:p>
            <a:pPr eaLnBrk="0" hangingPunct="0"/>
            <a:endParaRPr lang="en-US" sz="1800" b="1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/>
              <a:t> Wind Mill</a:t>
            </a:r>
          </a:p>
          <a:p>
            <a:pPr eaLnBrk="0" hangingPunct="0"/>
            <a:endParaRPr lang="en-US" sz="1800" b="1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84213" y="304800"/>
            <a:ext cx="7769225" cy="53022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Alloy Steel - End Applications</a:t>
            </a:r>
          </a:p>
        </p:txBody>
      </p:sp>
      <p:pic>
        <p:nvPicPr>
          <p:cNvPr id="1032" name="Picture 8" descr="micoassembly copy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267200" y="914400"/>
            <a:ext cx="1930400" cy="12430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pic>
        <p:nvPicPr>
          <p:cNvPr id="1033" name="Picture 9" descr="stlbolts copy"/>
          <p:cNvPicPr>
            <a:picLocks noChangeAspect="1" noChangeArrowheads="1"/>
          </p:cNvPicPr>
          <p:nvPr/>
        </p:nvPicPr>
        <p:blipFill>
          <a:blip r:embed="rId5" cstate="print">
            <a:lum bright="-8000" contrast="18000"/>
          </a:blip>
          <a:srcRect/>
          <a:stretch>
            <a:fillRect/>
          </a:stretch>
        </p:blipFill>
        <p:spPr bwMode="auto">
          <a:xfrm>
            <a:off x="4267200" y="2514600"/>
            <a:ext cx="1930400" cy="11541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276600"/>
            <a:ext cx="1905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24600" y="1600200"/>
          <a:ext cx="19304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7" imgW="2943636" imgH="1895238" progId="">
                  <p:embed/>
                </p:oleObj>
              </mc:Choice>
              <mc:Fallback>
                <p:oleObj name="Photo Editor Photo" r:id="rId7" imgW="2943636" imgH="18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19304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Image result for windmill pictu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962400"/>
            <a:ext cx="1685925" cy="2714626"/>
          </a:xfrm>
          <a:prstGeom prst="rect">
            <a:avLst/>
          </a:prstGeom>
          <a:noFill/>
        </p:spPr>
      </p:pic>
      <p:pic>
        <p:nvPicPr>
          <p:cNvPr id="3" name="Picture 6" descr="Image result for braking syste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457200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615</Words>
  <Application>Microsoft Office PowerPoint</Application>
  <PresentationFormat>On-screen Show (4:3)</PresentationFormat>
  <Paragraphs>157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Office Theme</vt:lpstr>
      <vt:lpstr>Photo Editor Photo</vt:lpstr>
      <vt:lpstr>Microsoft Word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Alloy Steel – Current Status</vt:lpstr>
      <vt:lpstr>PowerPoint Presentation</vt:lpstr>
      <vt:lpstr>Alloy Steel Producers Association of India</vt:lpstr>
      <vt:lpstr>Alloy Steel Producers Association of India</vt:lpstr>
    </vt:vector>
  </TitlesOfParts>
  <Company>Mukand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Alloy Steel Industry in India Status &amp; Challenges</dc:title>
  <dc:creator>pallavi</dc:creator>
  <cp:lastModifiedBy>Pallavi  Mulay</cp:lastModifiedBy>
  <cp:revision>142</cp:revision>
  <dcterms:created xsi:type="dcterms:W3CDTF">2015-06-30T11:33:11Z</dcterms:created>
  <dcterms:modified xsi:type="dcterms:W3CDTF">2018-03-20T11:21:18Z</dcterms:modified>
</cp:coreProperties>
</file>